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16" r:id="rId4"/>
    <p:sldId id="362" r:id="rId5"/>
    <p:sldId id="384" r:id="rId6"/>
    <p:sldId id="372" r:id="rId7"/>
    <p:sldId id="385" r:id="rId8"/>
    <p:sldId id="406" r:id="rId9"/>
    <p:sldId id="386" r:id="rId10"/>
    <p:sldId id="388" r:id="rId11"/>
    <p:sldId id="387" r:id="rId12"/>
    <p:sldId id="389" r:id="rId13"/>
    <p:sldId id="390" r:id="rId14"/>
    <p:sldId id="391" r:id="rId15"/>
    <p:sldId id="394" r:id="rId16"/>
    <p:sldId id="399" r:id="rId17"/>
    <p:sldId id="400" r:id="rId18"/>
    <p:sldId id="395" r:id="rId19"/>
    <p:sldId id="378" r:id="rId20"/>
    <p:sldId id="398" r:id="rId21"/>
    <p:sldId id="375" r:id="rId22"/>
  </p:sldIdLst>
  <p:sldSz cx="12192000" cy="6858000"/>
  <p:notesSz cx="6858000" cy="9144000"/>
  <p:custDataLst>
    <p:tags r:id="rId26"/>
  </p:custData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5E8"/>
    <a:srgbClr val="E32B7B"/>
    <a:srgbClr val="26A4C9"/>
    <a:srgbClr val="0E3D83"/>
    <a:srgbClr val="08407B"/>
    <a:srgbClr val="002552"/>
    <a:srgbClr val="84D1E7"/>
    <a:srgbClr val="009579"/>
    <a:srgbClr val="5FDFB4"/>
    <a:srgbClr val="590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0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7AFBE-F2C4-4925-8955-5790DBA5559D}" type="datetimeFigureOut">
              <a:rPr lang="es-CO" smtClean="0"/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EB2F7-2FFB-4DD8-B77C-3FC4F01FFE5E}" type="slidenum">
              <a:rPr lang="es-CO" smtClean="0"/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6.jpeg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0.xml"/><Relationship Id="rId4" Type="http://schemas.openxmlformats.org/officeDocument/2006/relationships/image" Target="../media/image13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1.xml"/><Relationship Id="rId4" Type="http://schemas.openxmlformats.org/officeDocument/2006/relationships/image" Target="../media/image14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.xml"/><Relationship Id="rId4" Type="http://schemas.openxmlformats.org/officeDocument/2006/relationships/image" Target="../media/image22.jpe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9.xml"/><Relationship Id="rId4" Type="http://schemas.openxmlformats.org/officeDocument/2006/relationships/image" Target="../media/image23.jpeg"/><Relationship Id="rId3" Type="http://schemas.microsoft.com/office/2007/relationships/media" Target="https://www.youtube.com/embed/pc2H38DI0sk?feature=oembed" TargetMode="External"/><Relationship Id="rId2" Type="http://schemas.openxmlformats.org/officeDocument/2006/relationships/video" Target="https://www.youtube.com/embed/pc2H38DI0sk?feature=oembed" TargetMode="Externa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.xml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9.xml"/><Relationship Id="rId4" Type="http://schemas.openxmlformats.org/officeDocument/2006/relationships/image" Target="../media/image12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women looking at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207875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48815" y="1884680"/>
            <a:ext cx="3331210" cy="13735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s-CO" altLang="es-ES" sz="4600" b="1" dirty="0">
                <a:solidFill>
                  <a:schemeClr val="bg1"/>
                </a:solidFill>
                <a:latin typeface="Arial Black" panose="020B0A04020102020204" charset="0"/>
                <a:ea typeface="Roboto Black" panose="02000000000000000000" pitchFamily="2" charset="0"/>
                <a:cs typeface="Arial Black" panose="020B0A04020102020204" charset="0"/>
              </a:rPr>
              <a:t>TRABAJO FINAL</a:t>
            </a:r>
            <a:endParaRPr lang="es-CO" altLang="es-ES" sz="4600" b="1" dirty="0">
              <a:solidFill>
                <a:schemeClr val="bg1"/>
              </a:solidFill>
              <a:latin typeface="Arial Black" panose="020B0A04020102020204" charset="0"/>
              <a:ea typeface="Roboto Black" panose="02000000000000000000" pitchFamily="2" charset="0"/>
              <a:cs typeface="Arial Black" panose="020B0A04020102020204" charset="0"/>
            </a:endParaRPr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675" y="3707765"/>
            <a:ext cx="4768215" cy="8001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042" y="2179302"/>
            <a:ext cx="970676" cy="783558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574675" y="3894455"/>
            <a:ext cx="4767580" cy="13735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>
              <a:lnSpc>
                <a:spcPts val="5000"/>
              </a:lnSpc>
            </a:pPr>
            <a:r>
              <a:rPr lang="es-CO" altLang="es-ES" sz="3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" charset="0"/>
              </a:rPr>
              <a:t>Curso de Programación</a:t>
            </a:r>
            <a:endParaRPr lang="es-CO" altLang="es-ES" sz="32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" charset="0"/>
            </a:endParaRPr>
          </a:p>
          <a:p>
            <a:pPr algn="ctr">
              <a:lnSpc>
                <a:spcPts val="5000"/>
              </a:lnSpc>
            </a:pPr>
            <a:r>
              <a:rPr lang="es-CO" altLang="es-ES" sz="3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" charset="0"/>
              </a:rPr>
              <a:t>TalentoTech2</a:t>
            </a:r>
            <a:endParaRPr lang="es-CO" altLang="es-ES" sz="32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" charset="0"/>
            </a:endParaRPr>
          </a:p>
        </p:txBody>
      </p:sp>
      <p:pic>
        <p:nvPicPr>
          <p:cNvPr id="2" name="Música de fondo para presentaciones_ videos corporativos_ videos motivacionales_ videos tutoriales(MP3_160K)" descr="C:\Users\TNMusic\Desktop\DAVID\TALENTO TECH\PROYECTO\PROYECTO RED COMUNITARIA\proyecto-final\logoEMPRENDIMIENTO.jpglogoEMPRENDIMIENTO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rcRect l="12103" r="12103"/>
          <a:stretch>
            <a:fillRect/>
          </a:stretch>
        </p:blipFill>
        <p:spPr>
          <a:xfrm>
            <a:off x="11337925" y="6021705"/>
            <a:ext cx="619125" cy="6191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7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4900" y="377825"/>
            <a:ext cx="793623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28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TIPOS DE EMPRENDIMIENTO EN COLOMBIA</a:t>
            </a:r>
            <a:endParaRPr lang="en-US" altLang="es-ES" sz="2800" dirty="0">
              <a:solidFill>
                <a:schemeClr val="tx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1202690" y="993140"/>
            <a:ext cx="5189220" cy="4928870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16" y="275114"/>
            <a:ext cx="1292618" cy="718121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7633335" y="906145"/>
            <a:ext cx="4198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es-ES" sz="2400">
              <a:solidFill>
                <a:schemeClr val="bg1"/>
              </a:solidFill>
            </a:endParaRPr>
          </a:p>
          <a:p>
            <a:pPr algn="ctr"/>
            <a:endParaRPr lang="en-US" altLang="es-ES" sz="2400">
              <a:solidFill>
                <a:schemeClr val="bg1"/>
              </a:solidFill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6645910" y="1087120"/>
            <a:ext cx="4836160" cy="4738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Se creo un Gr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fico de Barras donde se muestra una alternativa de generaci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de ingresos (Anteriormente conocida como Antojitos Para Todos) dirigida a vendedores informales que ocupan en el espacio p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ú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blico, que son mayores 60 a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ñ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os y/o en condici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de discapacidad mayor de 18 a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ñ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os. All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 tienen la oportunidad de comercializar productos comestibles empaquetados y bebidas envasadas en un m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dulo de venta que es proporcionado por el IPES y que est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ubicados en espacio facilitados, en calidad de pr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é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stamo, por las entidades p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ú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blicas y/o privadas.  Su extensi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geogr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fica es el Distrito Capital de Bogot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 en el 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rea urbana.</a:t>
            </a:r>
            <a:endParaRPr lang="en-US" altLang="es-ES" sz="20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11" name="Cuadro de texto 10"/>
          <p:cNvSpPr txBox="1"/>
          <p:nvPr/>
        </p:nvSpPr>
        <p:spPr>
          <a:xfrm>
            <a:off x="1336040" y="1182370"/>
            <a:ext cx="4933950" cy="4739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sz="2000" b="1" dirty="0">
                <a:solidFill>
                  <a:schemeClr val="bg1"/>
                </a:solidFill>
                <a:cs typeface="+mn-lt"/>
                <a:sym typeface="+mn-ea"/>
              </a:rPr>
              <a:t>Fuente:</a:t>
            </a:r>
            <a:r>
              <a:rPr lang="en-US" altLang="es-ES" sz="2000" dirty="0">
                <a:solidFill>
                  <a:schemeClr val="bg1"/>
                </a:solidFill>
                <a:cs typeface="+mn-lt"/>
                <a:sym typeface="+mn-ea"/>
              </a:rPr>
              <a:t> https://datosabiertos.bogota.gov.co/dataset/emprendimiento-social</a:t>
            </a:r>
            <a:endParaRPr lang="en-US" altLang="es-ES" sz="2000" dirty="0">
              <a:solidFill>
                <a:schemeClr val="bg1"/>
              </a:solidFill>
              <a:cs typeface="+mn-lt"/>
              <a:sym typeface="+mn-ea"/>
            </a:endParaRP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4"/>
          <a:srcRect l="32795" t="13878" r="24435" b="9671"/>
          <a:stretch>
            <a:fillRect/>
          </a:stretch>
        </p:blipFill>
        <p:spPr>
          <a:xfrm>
            <a:off x="2556510" y="1182370"/>
            <a:ext cx="3636645" cy="365506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Cuadro de texto 9"/>
          <p:cNvSpPr txBox="1"/>
          <p:nvPr/>
        </p:nvSpPr>
        <p:spPr>
          <a:xfrm>
            <a:off x="3174048" y="2153285"/>
            <a:ext cx="631825" cy="34544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200" b="1" kern="100">
                <a:solidFill>
                  <a:srgbClr val="385724"/>
                </a:solidFill>
                <a:latin typeface="Arial Black" panose="020B0A04020102020204"/>
                <a:ea typeface="SimSun" panose="02010600030101010101" pitchFamily="2" charset="-122"/>
                <a:cs typeface="Arial Black" panose="020B0A04020102020204"/>
                <a:sym typeface="Times New Roman" panose="02020603050405020304"/>
              </a:rPr>
              <a:t>25 %</a:t>
            </a:r>
            <a:endParaRPr lang="en-US" altLang="zh-CN" sz="1200" b="1" kern="100">
              <a:solidFill>
                <a:srgbClr val="385724"/>
              </a:solidFill>
              <a:latin typeface="Arial Black" panose="020B0A04020102020204"/>
              <a:ea typeface="SimSun" panose="02010600030101010101" pitchFamily="2" charset="-122"/>
              <a:cs typeface="Arial Black" panose="020B0A04020102020204"/>
              <a:sym typeface="Times New Roman" panose="02020603050405020304"/>
            </a:endParaRPr>
          </a:p>
        </p:txBody>
      </p:sp>
      <p:sp>
        <p:nvSpPr>
          <p:cNvPr id="12" name="Cuadro de texto 11"/>
          <p:cNvSpPr txBox="1"/>
          <p:nvPr/>
        </p:nvSpPr>
        <p:spPr>
          <a:xfrm>
            <a:off x="4901248" y="2594610"/>
            <a:ext cx="631825" cy="34544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200" b="1" kern="100">
                <a:solidFill>
                  <a:srgbClr val="FFFFFF"/>
                </a:solidFill>
                <a:latin typeface="Arial Black" panose="020B0A04020102020204"/>
                <a:ea typeface="SimSun" panose="02010600030101010101" pitchFamily="2" charset="-122"/>
                <a:cs typeface="Arial Black" panose="020B0A04020102020204"/>
                <a:sym typeface="Times New Roman" panose="02020603050405020304"/>
              </a:rPr>
              <a:t>40 %</a:t>
            </a:r>
            <a:endParaRPr lang="en-US" altLang="zh-CN" sz="1200" b="1" kern="100">
              <a:solidFill>
                <a:srgbClr val="FFFFFF"/>
              </a:solidFill>
              <a:latin typeface="Arial Black" panose="020B0A04020102020204"/>
              <a:ea typeface="SimSun" panose="02010600030101010101" pitchFamily="2" charset="-122"/>
              <a:cs typeface="Arial Black" panose="020B0A04020102020204"/>
              <a:sym typeface="Times New Roman" panose="02020603050405020304"/>
            </a:endParaRPr>
          </a:p>
        </p:txBody>
      </p:sp>
      <p:sp>
        <p:nvSpPr>
          <p:cNvPr id="13" name="Cuadro de texto 10"/>
          <p:cNvSpPr txBox="1"/>
          <p:nvPr/>
        </p:nvSpPr>
        <p:spPr>
          <a:xfrm>
            <a:off x="3487103" y="3608070"/>
            <a:ext cx="631825" cy="345440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r>
              <a:rPr lang="en-US" altLang="zh-CN" sz="1200" b="1" kern="100">
                <a:solidFill>
                  <a:srgbClr val="C00000"/>
                </a:solidFill>
                <a:latin typeface="Arial Black" panose="020B0A04020102020204"/>
                <a:ea typeface="SimSun" panose="02010600030101010101" pitchFamily="2" charset="-122"/>
                <a:cs typeface="Arial Black" panose="020B0A04020102020204"/>
                <a:sym typeface="Times New Roman" panose="02020603050405020304"/>
              </a:rPr>
              <a:t>35 %</a:t>
            </a:r>
            <a:endParaRPr lang="en-US" altLang="zh-CN" sz="1200" b="1" kern="100">
              <a:solidFill>
                <a:srgbClr val="C00000"/>
              </a:solidFill>
              <a:latin typeface="Arial Black" panose="020B0A04020102020204"/>
              <a:ea typeface="SimSun" panose="02010600030101010101" pitchFamily="2" charset="-122"/>
              <a:cs typeface="Arial Black" panose="020B0A04020102020204"/>
              <a:sym typeface="Times New Roman" panose="02020603050405020304"/>
            </a:endParaRPr>
          </a:p>
        </p:txBody>
      </p:sp>
      <p:sp>
        <p:nvSpPr>
          <p:cNvPr id="14" name="Cuadro de texto 13"/>
          <p:cNvSpPr txBox="1"/>
          <p:nvPr/>
        </p:nvSpPr>
        <p:spPr>
          <a:xfrm>
            <a:off x="1336040" y="1182370"/>
            <a:ext cx="1039495" cy="796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Gr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fica </a:t>
            </a:r>
            <a:r>
              <a:rPr lang="es-CO" altLang="en-US" sz="2200" b="1" dirty="0">
                <a:solidFill>
                  <a:schemeClr val="bg1"/>
                </a:solidFill>
                <a:cs typeface="+mn-lt"/>
                <a:sym typeface="+mn-ea"/>
              </a:rPr>
              <a:t>3</a:t>
            </a:r>
            <a:endParaRPr lang="es-CO" altLang="en-US" sz="2200" b="1" dirty="0">
              <a:solidFill>
                <a:schemeClr val="bg1"/>
              </a:solidFill>
              <a:cs typeface="+mn-lt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315" y="970915"/>
            <a:ext cx="5018405" cy="149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s-CO" altLang="en-US" sz="2800" b="1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ÍNDICE DE TENDENCIA DE INNOVACIÓN GLOBAL 2024 </a:t>
            </a:r>
            <a:endParaRPr lang="es-CO" altLang="en-US" sz="2800" b="1" dirty="0">
              <a:solidFill>
                <a:schemeClr val="tx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5663565" y="1043940"/>
            <a:ext cx="6067425" cy="4800600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16" y="275114"/>
            <a:ext cx="1292618" cy="718121"/>
          </a:xfrm>
          <a:prstGeom prst="rect">
            <a:avLst/>
          </a:prstGeom>
        </p:spPr>
      </p:pic>
      <p:sp>
        <p:nvSpPr>
          <p:cNvPr id="9" name="Cuadro de texto 8"/>
          <p:cNvSpPr txBox="1"/>
          <p:nvPr/>
        </p:nvSpPr>
        <p:spPr>
          <a:xfrm>
            <a:off x="361315" y="2435860"/>
            <a:ext cx="5018405" cy="349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E</a:t>
            </a:r>
            <a:r>
              <a:rPr lang="es-CO" altLang="en-US" sz="2200" dirty="0">
                <a:solidFill>
                  <a:schemeClr val="tx1"/>
                </a:solidFill>
                <a:cs typeface="+mn-lt"/>
                <a:sym typeface="+mn-ea"/>
              </a:rPr>
              <a:t>stos datos fueron suministradoos por el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 </a:t>
            </a:r>
            <a:r>
              <a:rPr lang="es-CO" altLang="en-US" sz="2200" dirty="0">
                <a:solidFill>
                  <a:schemeClr val="tx1"/>
                </a:solidFill>
                <a:cs typeface="+mn-lt"/>
                <a:sym typeface="+mn-ea"/>
              </a:rPr>
              <a:t>Índice 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Informe Global Innovation Tracker 2024</a:t>
            </a:r>
            <a:r>
              <a:rPr lang="es-CO" altLang="en-US" sz="2200" dirty="0">
                <a:solidFill>
                  <a:schemeClr val="tx1"/>
                </a:solidFill>
                <a:cs typeface="+mn-lt"/>
                <a:sym typeface="+mn-ea"/>
              </a:rPr>
              <a:t>, donde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 aborda </a:t>
            </a:r>
            <a:r>
              <a:rPr lang="es-CO" altLang="en-US" sz="2200" dirty="0">
                <a:solidFill>
                  <a:schemeClr val="tx1"/>
                </a:solidFill>
                <a:cs typeface="+mn-lt"/>
                <a:sym typeface="+mn-ea"/>
              </a:rPr>
              <a:t>l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as cuestiones cruciales y toma el pulso de cuatro etapas clave del ciclo de innovaci</a:t>
            </a:r>
            <a:r>
              <a:rPr lang="en-US" altLang="en-US" sz="22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n: </a:t>
            </a:r>
            <a:endParaRPr lang="en-US" altLang="es-ES" sz="2200" dirty="0">
              <a:solidFill>
                <a:schemeClr val="tx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(1) inversi</a:t>
            </a:r>
            <a:r>
              <a:rPr lang="en-US" altLang="en-US" sz="22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n en ciencia e innovaci</a:t>
            </a:r>
            <a:r>
              <a:rPr lang="en-US" altLang="en-US" sz="22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n; </a:t>
            </a:r>
            <a:endParaRPr lang="en-US" altLang="es-ES" sz="2200" dirty="0">
              <a:solidFill>
                <a:schemeClr val="tx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(2) progreso tecnol</a:t>
            </a:r>
            <a:r>
              <a:rPr lang="en-US" altLang="en-US" sz="22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gico; </a:t>
            </a:r>
            <a:endParaRPr lang="en-US" altLang="es-ES" sz="2200" dirty="0">
              <a:solidFill>
                <a:schemeClr val="tx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(3) adopci</a:t>
            </a:r>
            <a:r>
              <a:rPr lang="en-US" altLang="en-US" sz="22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n de tecnolog</a:t>
            </a:r>
            <a:r>
              <a:rPr lang="en-US" altLang="en-US" sz="22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a; y </a:t>
            </a:r>
            <a:endParaRPr lang="en-US" altLang="es-ES" sz="2200" dirty="0">
              <a:solidFill>
                <a:schemeClr val="tx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(4) el impacto socioecon</a:t>
            </a:r>
            <a:r>
              <a:rPr lang="en-US" altLang="en-US" sz="22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mico de la innovaci</a:t>
            </a:r>
            <a:r>
              <a:rPr lang="en-US" altLang="en-US" sz="22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  <a:sym typeface="+mn-ea"/>
              </a:rPr>
              <a:t>n.</a:t>
            </a:r>
            <a:endParaRPr lang="en-US" altLang="es-ES" sz="22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11" name="Cuadro de texto 10"/>
          <p:cNvSpPr txBox="1"/>
          <p:nvPr/>
        </p:nvSpPr>
        <p:spPr>
          <a:xfrm>
            <a:off x="5804535" y="1169670"/>
            <a:ext cx="5736590" cy="4491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Gr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fica </a:t>
            </a:r>
            <a:r>
              <a:rPr lang="es-CO" altLang="en-US" sz="2200" b="1" dirty="0">
                <a:solidFill>
                  <a:schemeClr val="bg1"/>
                </a:solidFill>
                <a:cs typeface="+mn-lt"/>
                <a:sym typeface="+mn-ea"/>
              </a:rPr>
              <a:t>4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: 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Í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ndice de Tendencia de Innovaci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n Global 2024</a:t>
            </a:r>
            <a:endParaRPr lang="en-US" altLang="es-ES" sz="2200" b="1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1200" b="1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000" b="1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sz="2000" b="1" dirty="0">
                <a:solidFill>
                  <a:schemeClr val="bg1"/>
                </a:solidFill>
                <a:cs typeface="+mn-lt"/>
                <a:sym typeface="+mn-ea"/>
              </a:rPr>
              <a:t>Fuente:</a:t>
            </a:r>
            <a:r>
              <a:rPr lang="en-US" altLang="es-ES" sz="2000" dirty="0">
                <a:solidFill>
                  <a:schemeClr val="bg1"/>
                </a:solidFill>
                <a:cs typeface="+mn-lt"/>
                <a:sym typeface="+mn-ea"/>
              </a:rPr>
              <a:t> https://www.wipo.int/global_innovation_index/es/ </a:t>
            </a:r>
            <a:endParaRPr lang="en-US" altLang="es-ES" sz="2000" dirty="0">
              <a:solidFill>
                <a:schemeClr val="bg1"/>
              </a:solidFill>
              <a:cs typeface="+mn-lt"/>
              <a:sym typeface="+mn-ea"/>
            </a:endParaRPr>
          </a:p>
        </p:txBody>
      </p:sp>
      <p:pic>
        <p:nvPicPr>
          <p:cNvPr id="12" name="Imagen 6"/>
          <p:cNvPicPr>
            <a:picLocks noChangeAspect="1"/>
          </p:cNvPicPr>
          <p:nvPr/>
        </p:nvPicPr>
        <p:blipFill>
          <a:blip r:embed="rId4"/>
          <a:srcRect l="16451" t="26080" r="1862" b="6815"/>
          <a:stretch>
            <a:fillRect/>
          </a:stretch>
        </p:blipFill>
        <p:spPr>
          <a:xfrm>
            <a:off x="5828665" y="1943735"/>
            <a:ext cx="5737225" cy="3058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4790" y="1629410"/>
            <a:ext cx="9535795" cy="412877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US" altLang="es-ES" sz="2200" dirty="0">
                <a:cs typeface="+mn-lt"/>
                <a:sym typeface="+mn-ea"/>
              </a:rPr>
              <a:t>Se crearon dos </a:t>
            </a:r>
            <a:r>
              <a:rPr lang="en-US" altLang="es-ES" sz="2200" i="1" dirty="0">
                <a:cs typeface="+mn-lt"/>
                <a:sym typeface="+mn-ea"/>
              </a:rPr>
              <a:t>Gr</a:t>
            </a:r>
            <a:r>
              <a:rPr lang="en-US" altLang="en-US" sz="2200" i="1" dirty="0">
                <a:cs typeface="+mn-lt"/>
                <a:sym typeface="+mn-ea"/>
              </a:rPr>
              <a:t>á</a:t>
            </a:r>
            <a:r>
              <a:rPr lang="en-US" altLang="es-ES" sz="2200" i="1" dirty="0">
                <a:cs typeface="+mn-lt"/>
                <a:sym typeface="+mn-ea"/>
              </a:rPr>
              <a:t>ficos de </a:t>
            </a:r>
            <a:r>
              <a:rPr lang="en-US" altLang="en-US" sz="2200" i="1" dirty="0">
                <a:cs typeface="+mn-lt"/>
                <a:sym typeface="+mn-ea"/>
              </a:rPr>
              <a:t>Á</a:t>
            </a:r>
            <a:r>
              <a:rPr lang="en-US" altLang="es-ES" sz="2200" i="1" dirty="0">
                <a:cs typeface="+mn-lt"/>
                <a:sym typeface="+mn-ea"/>
              </a:rPr>
              <a:t>rea. </a:t>
            </a:r>
            <a:endParaRPr lang="en-US" altLang="es-ES" sz="2200" i="1" dirty="0">
              <a:solidFill>
                <a:schemeClr val="tx1"/>
              </a:solidFill>
              <a:cs typeface="+mn-lt"/>
              <a:sym typeface="+mn-ea"/>
            </a:endParaRPr>
          </a:p>
          <a:p>
            <a:pPr algn="ctr"/>
            <a:endParaRPr lang="en-US" altLang="es-ES" sz="22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ctr"/>
            <a:r>
              <a:rPr lang="en-US" altLang="es-ES" sz="2200" dirty="0">
                <a:cs typeface="+mn-lt"/>
                <a:sym typeface="+mn-ea"/>
              </a:rPr>
              <a:t>En el </a:t>
            </a:r>
            <a:r>
              <a:rPr lang="en-US" altLang="es-ES" sz="2200" b="1" dirty="0">
                <a:cs typeface="+mn-lt"/>
                <a:sym typeface="+mn-ea"/>
              </a:rPr>
              <a:t>primero</a:t>
            </a:r>
            <a:r>
              <a:rPr lang="en-US" altLang="es-ES" sz="2200" dirty="0">
                <a:cs typeface="+mn-lt"/>
                <a:sym typeface="+mn-ea"/>
              </a:rPr>
              <a:t> se hizo la comparaci</a:t>
            </a:r>
            <a:r>
              <a:rPr lang="en-US" altLang="en-US" sz="2200" dirty="0">
                <a:cs typeface="+mn-lt"/>
                <a:sym typeface="+mn-ea"/>
              </a:rPr>
              <a:t>ó</a:t>
            </a:r>
            <a:r>
              <a:rPr lang="en-US" altLang="es-ES" sz="2200" dirty="0">
                <a:cs typeface="+mn-lt"/>
                <a:sym typeface="+mn-ea"/>
              </a:rPr>
              <a:t>n de </a:t>
            </a:r>
            <a:r>
              <a:rPr lang="en-US" altLang="es-ES" sz="2200" b="1" dirty="0">
                <a:cs typeface="+mn-lt"/>
                <a:sym typeface="+mn-ea"/>
              </a:rPr>
              <a:t>EMPRENDIMIENTO</a:t>
            </a:r>
            <a:r>
              <a:rPr lang="en-US" altLang="es-ES" sz="2200" dirty="0">
                <a:cs typeface="+mn-lt"/>
                <a:sym typeface="+mn-ea"/>
              </a:rPr>
              <a:t> en el mundo, donde seg</a:t>
            </a:r>
            <a:r>
              <a:rPr lang="en-US" altLang="en-US" sz="2200" dirty="0">
                <a:cs typeface="+mn-lt"/>
                <a:sym typeface="+mn-ea"/>
              </a:rPr>
              <a:t>ú</a:t>
            </a:r>
            <a:r>
              <a:rPr lang="en-US" altLang="es-ES" sz="2200" dirty="0">
                <a:cs typeface="+mn-lt"/>
                <a:sym typeface="+mn-ea"/>
              </a:rPr>
              <a:t>n el ranking publicado por CircleLoop, que clasific</a:t>
            </a:r>
            <a:r>
              <a:rPr lang="en-US" altLang="en-US" sz="2200" dirty="0">
                <a:cs typeface="+mn-lt"/>
                <a:sym typeface="+mn-ea"/>
              </a:rPr>
              <a:t>ó</a:t>
            </a:r>
            <a:r>
              <a:rPr lang="en-US" altLang="es-ES" sz="2200" dirty="0">
                <a:cs typeface="+mn-lt"/>
                <a:sym typeface="+mn-ea"/>
              </a:rPr>
              <a:t> a los pa</a:t>
            </a:r>
            <a:r>
              <a:rPr lang="en-US" altLang="en-US" sz="2200" dirty="0">
                <a:cs typeface="+mn-lt"/>
                <a:sym typeface="+mn-ea"/>
              </a:rPr>
              <a:t>í</a:t>
            </a:r>
            <a:r>
              <a:rPr lang="en-US" altLang="es-ES" sz="2200" dirty="0">
                <a:cs typeface="+mn-lt"/>
                <a:sym typeface="+mn-ea"/>
              </a:rPr>
              <a:t>ses m</a:t>
            </a:r>
            <a:r>
              <a:rPr lang="en-US" altLang="en-US" sz="2200" dirty="0">
                <a:cs typeface="+mn-lt"/>
                <a:sym typeface="+mn-ea"/>
              </a:rPr>
              <a:t>á</a:t>
            </a:r>
            <a:r>
              <a:rPr lang="en-US" altLang="es-ES" sz="2200" dirty="0">
                <a:cs typeface="+mn-lt"/>
                <a:sym typeface="+mn-ea"/>
              </a:rPr>
              <a:t>s emprendedores </a:t>
            </a:r>
            <a:r>
              <a:rPr lang="es-CO" altLang="en-US" sz="2200" dirty="0">
                <a:cs typeface="+mn-lt"/>
                <a:sym typeface="+mn-ea"/>
              </a:rPr>
              <a:t>según</a:t>
            </a:r>
            <a:r>
              <a:rPr lang="en-US" altLang="es-ES" sz="2200" dirty="0">
                <a:cs typeface="+mn-lt"/>
                <a:sym typeface="+mn-ea"/>
              </a:rPr>
              <a:t> la OCDE, con base en seis variables del Global Entrepreneurship Monitor, Colombia hace parte del top tres de los territorios m</a:t>
            </a:r>
            <a:r>
              <a:rPr lang="en-US" altLang="en-US" sz="2200" dirty="0">
                <a:cs typeface="+mn-lt"/>
                <a:sym typeface="+mn-ea"/>
              </a:rPr>
              <a:t>á</a:t>
            </a:r>
            <a:r>
              <a:rPr lang="en-US" altLang="es-ES" sz="2200" dirty="0">
                <a:cs typeface="+mn-lt"/>
                <a:sym typeface="+mn-ea"/>
              </a:rPr>
              <a:t>s emprendedores, con un puntaje de 6,59, ubic</a:t>
            </a:r>
            <a:r>
              <a:rPr lang="en-US" altLang="en-US" sz="2200" dirty="0">
                <a:cs typeface="+mn-lt"/>
                <a:sym typeface="+mn-ea"/>
              </a:rPr>
              <a:t>á</a:t>
            </a:r>
            <a:r>
              <a:rPr lang="en-US" altLang="es-ES" sz="2200" dirty="0">
                <a:cs typeface="+mn-lt"/>
                <a:sym typeface="+mn-ea"/>
              </a:rPr>
              <a:t>ndose detr</a:t>
            </a:r>
            <a:r>
              <a:rPr lang="en-US" altLang="en-US" sz="2200" dirty="0">
                <a:cs typeface="+mn-lt"/>
                <a:sym typeface="+mn-ea"/>
              </a:rPr>
              <a:t>á</a:t>
            </a:r>
            <a:r>
              <a:rPr lang="en-US" altLang="es-ES" sz="2200" dirty="0">
                <a:cs typeface="+mn-lt"/>
                <a:sym typeface="+mn-ea"/>
              </a:rPr>
              <a:t>s de Chile y Corea del Sur. </a:t>
            </a:r>
            <a:endParaRPr lang="en-US" altLang="es-ES" sz="22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ctr"/>
            <a:endParaRPr lang="en-US" altLang="es-ES" sz="22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ctr"/>
            <a:r>
              <a:rPr lang="en-US" altLang="es-ES" sz="2200" dirty="0">
                <a:cs typeface="+mn-lt"/>
                <a:sym typeface="+mn-ea"/>
              </a:rPr>
              <a:t>En el </a:t>
            </a:r>
            <a:r>
              <a:rPr lang="en-US" altLang="es-ES" sz="2200" b="1" dirty="0">
                <a:cs typeface="+mn-lt"/>
                <a:sym typeface="+mn-ea"/>
              </a:rPr>
              <a:t>segundo</a:t>
            </a:r>
            <a:r>
              <a:rPr lang="en-US" altLang="es-ES" sz="2200" dirty="0">
                <a:cs typeface="+mn-lt"/>
                <a:sym typeface="+mn-ea"/>
              </a:rPr>
              <a:t> se hizo la comparaci</a:t>
            </a:r>
            <a:r>
              <a:rPr lang="en-US" altLang="en-US" sz="2200" dirty="0">
                <a:cs typeface="+mn-lt"/>
                <a:sym typeface="+mn-ea"/>
              </a:rPr>
              <a:t>ó</a:t>
            </a:r>
            <a:r>
              <a:rPr lang="en-US" altLang="es-ES" sz="2200" dirty="0">
                <a:cs typeface="+mn-lt"/>
                <a:sym typeface="+mn-ea"/>
              </a:rPr>
              <a:t>n de la </a:t>
            </a:r>
            <a:r>
              <a:rPr lang="en-US" altLang="es-ES" sz="2200" b="1" dirty="0">
                <a:cs typeface="+mn-lt"/>
                <a:sym typeface="+mn-ea"/>
              </a:rPr>
              <a:t>INNOVACI</a:t>
            </a:r>
            <a:r>
              <a:rPr lang="en-US" altLang="en-US" sz="2200" b="1" dirty="0">
                <a:cs typeface="+mn-lt"/>
                <a:sym typeface="+mn-ea"/>
              </a:rPr>
              <a:t>Ó</a:t>
            </a:r>
            <a:r>
              <a:rPr lang="en-US" altLang="es-ES" sz="2200" b="1" dirty="0">
                <a:cs typeface="+mn-lt"/>
                <a:sym typeface="+mn-ea"/>
              </a:rPr>
              <a:t>N</a:t>
            </a:r>
            <a:r>
              <a:rPr lang="en-US" altLang="es-ES" sz="2200" dirty="0">
                <a:cs typeface="+mn-lt"/>
                <a:sym typeface="+mn-ea"/>
              </a:rPr>
              <a:t> en el mundo, donde en cambio, el </a:t>
            </a:r>
            <a:r>
              <a:rPr lang="en-US" altLang="en-US" sz="2200" dirty="0">
                <a:cs typeface="+mn-lt"/>
                <a:sym typeface="+mn-ea"/>
              </a:rPr>
              <a:t>Í</a:t>
            </a:r>
            <a:r>
              <a:rPr lang="en-US" altLang="es-ES" sz="2200" dirty="0">
                <a:cs typeface="+mn-lt"/>
                <a:sym typeface="+mn-ea"/>
              </a:rPr>
              <a:t>ndice Global de Innovaci</a:t>
            </a:r>
            <a:r>
              <a:rPr lang="en-US" altLang="en-US" sz="2200" dirty="0">
                <a:cs typeface="+mn-lt"/>
                <a:sym typeface="+mn-ea"/>
              </a:rPr>
              <a:t>ó</a:t>
            </a:r>
            <a:r>
              <a:rPr lang="en-US" altLang="es-ES" sz="2200" dirty="0">
                <a:cs typeface="+mn-lt"/>
                <a:sym typeface="+mn-ea"/>
              </a:rPr>
              <a:t>n 2024, ubica a Colombia en el puesto 61, comparado con 133 pa</a:t>
            </a:r>
            <a:r>
              <a:rPr lang="en-US" altLang="en-US" sz="2200" dirty="0">
                <a:cs typeface="+mn-lt"/>
                <a:sym typeface="+mn-ea"/>
              </a:rPr>
              <a:t>í</a:t>
            </a:r>
            <a:r>
              <a:rPr lang="en-US" altLang="es-ES" sz="2200" dirty="0">
                <a:cs typeface="+mn-lt"/>
                <a:sym typeface="+mn-ea"/>
              </a:rPr>
              <a:t>ses.</a:t>
            </a:r>
            <a:endParaRPr lang="en-US" altLang="es-ES" sz="22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2188210" y="514350"/>
            <a:ext cx="8412480" cy="9531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s-CO" altLang="en-US" sz="28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COMPARACIÓN</a:t>
            </a:r>
            <a:r>
              <a:rPr lang="en-US" altLang="es-ES" sz="28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 </a:t>
            </a:r>
            <a:r>
              <a:rPr lang="es-CO" altLang="en-US" sz="28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ENTRE </a:t>
            </a:r>
            <a:endParaRPr lang="es-CO" altLang="en-US" sz="2800" dirty="0">
              <a:solidFill>
                <a:schemeClr val="tx1"/>
              </a:solidFill>
              <a:latin typeface="Segoe UI Black" panose="020B0A02040204020203" charset="0"/>
              <a:cs typeface="Segoe UI Black" panose="020B0A02040204020203" charset="0"/>
            </a:endParaRPr>
          </a:p>
          <a:p>
            <a:pPr algn="ctr"/>
            <a:r>
              <a:rPr lang="es-CO" altLang="en-US" sz="28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EMPREDIMIENTO E</a:t>
            </a:r>
            <a:r>
              <a:rPr lang="en-US" altLang="es-ES" sz="28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 INNOVACI</a:t>
            </a:r>
            <a:r>
              <a:rPr lang="en-US" altLang="en-US" sz="28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Ó</a:t>
            </a:r>
            <a:r>
              <a:rPr lang="en-US" altLang="es-ES" sz="28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N</a:t>
            </a:r>
            <a:endParaRPr lang="en-US" altLang="es-ES" sz="2800" dirty="0">
              <a:solidFill>
                <a:schemeClr val="tx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6344285" y="1390015"/>
            <a:ext cx="5619115" cy="4417695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16" y="275114"/>
            <a:ext cx="1292618" cy="718121"/>
          </a:xfrm>
          <a:prstGeom prst="rect">
            <a:avLst/>
          </a:prstGeom>
        </p:spPr>
      </p:pic>
      <p:sp>
        <p:nvSpPr>
          <p:cNvPr id="11" name="Cuadro de texto 10"/>
          <p:cNvSpPr txBox="1"/>
          <p:nvPr/>
        </p:nvSpPr>
        <p:spPr>
          <a:xfrm>
            <a:off x="6482080" y="1491615"/>
            <a:ext cx="5334635" cy="4212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Gr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fica </a:t>
            </a:r>
            <a:r>
              <a:rPr lang="es-CO" altLang="en-US" sz="2200" b="1" dirty="0">
                <a:solidFill>
                  <a:schemeClr val="bg1"/>
                </a:solidFill>
                <a:cs typeface="+mn-lt"/>
                <a:sym typeface="+mn-ea"/>
              </a:rPr>
              <a:t>6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: Innovaci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n en el Mundo (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Í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ndice Global de Innovaci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n 2024)</a:t>
            </a:r>
            <a:endParaRPr lang="en-US" altLang="es-ES" sz="2200" b="1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1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b="1" dirty="0">
                <a:solidFill>
                  <a:schemeClr val="bg1"/>
                </a:solidFill>
                <a:cs typeface="+mn-lt"/>
                <a:sym typeface="+mn-ea"/>
              </a:rPr>
              <a:t>Fuente: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 https://www.wipo.int/global_innovation_index/es/ </a:t>
            </a:r>
            <a:endParaRPr lang="en-US" altLang="es-ES" dirty="0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3" name="Rectangle: Rounded Corners 1"/>
          <p:cNvSpPr/>
          <p:nvPr/>
        </p:nvSpPr>
        <p:spPr>
          <a:xfrm>
            <a:off x="619125" y="906145"/>
            <a:ext cx="5598795" cy="4352925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Cuadro de texto 9"/>
          <p:cNvSpPr txBox="1"/>
          <p:nvPr/>
        </p:nvSpPr>
        <p:spPr>
          <a:xfrm>
            <a:off x="768350" y="984250"/>
            <a:ext cx="5448935" cy="411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Gr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fica </a:t>
            </a:r>
            <a:r>
              <a:rPr lang="es-CO" altLang="en-US" sz="2200" b="1" dirty="0">
                <a:solidFill>
                  <a:schemeClr val="bg1"/>
                </a:solidFill>
                <a:cs typeface="+mn-lt"/>
                <a:sym typeface="+mn-ea"/>
              </a:rPr>
              <a:t>5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: Desarrollo de Emprendimiento (Ranking CircleLoop)</a:t>
            </a:r>
            <a:endParaRPr lang="en-US" altLang="es-ES" sz="2200" b="1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16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b="1" dirty="0">
                <a:solidFill>
                  <a:schemeClr val="bg1"/>
                </a:solidFill>
                <a:cs typeface="+mn-lt"/>
                <a:sym typeface="+mn-ea"/>
              </a:rPr>
              <a:t>Fuente: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 </a:t>
            </a:r>
            <a:endParaRPr lang="en-US" altLang="es-ES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https://www.larepublica.co/globoeconomia </a:t>
            </a:r>
            <a:endParaRPr lang="en-US" altLang="es-ES" dirty="0">
              <a:solidFill>
                <a:schemeClr val="bg1"/>
              </a:solidFill>
              <a:cs typeface="+mn-lt"/>
              <a:sym typeface="+mn-ea"/>
            </a:endParaRPr>
          </a:p>
        </p:txBody>
      </p:sp>
      <p:pic>
        <p:nvPicPr>
          <p:cNvPr id="13" name="Imagen 7"/>
          <p:cNvPicPr>
            <a:picLocks noChangeAspect="1"/>
          </p:cNvPicPr>
          <p:nvPr/>
        </p:nvPicPr>
        <p:blipFill>
          <a:blip r:embed="rId4"/>
          <a:srcRect l="21856" t="21454" r="4581" b="13269"/>
          <a:stretch>
            <a:fillRect/>
          </a:stretch>
        </p:blipFill>
        <p:spPr>
          <a:xfrm>
            <a:off x="772160" y="1887220"/>
            <a:ext cx="5307965" cy="26492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Imagen 8"/>
          <p:cNvPicPr>
            <a:picLocks noChangeAspect="1"/>
          </p:cNvPicPr>
          <p:nvPr/>
        </p:nvPicPr>
        <p:blipFill>
          <a:blip r:embed="rId5"/>
          <a:srcRect l="22145" t="26290" r="4142" b="9157"/>
          <a:stretch>
            <a:fillRect/>
          </a:stretch>
        </p:blipFill>
        <p:spPr>
          <a:xfrm>
            <a:off x="6482080" y="2381250"/>
            <a:ext cx="5334635" cy="262763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1880" y="1356360"/>
            <a:ext cx="10253980" cy="42462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Se presentaron muchos problemas para la ejecuci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del proyecto, aparte mencionando algunos desaf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os generales que podr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a afectar el desarrollo del proyecto Red Comunitaria de Emprendimiento e Innovaci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n. Entre estos problemas se pueden destacar:</a:t>
            </a:r>
            <a:endParaRPr lang="en-US" altLang="es-ES" sz="20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just"/>
            <a:endParaRPr lang="en-US" altLang="es-ES" sz="1000" dirty="0">
              <a:solidFill>
                <a:schemeClr val="tx1"/>
              </a:solidFill>
              <a:cs typeface="+mn-lt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altLang="es-ES" sz="2000" b="1" dirty="0">
                <a:solidFill>
                  <a:schemeClr val="tx1"/>
                </a:solidFill>
                <a:cs typeface="+mn-lt"/>
                <a:sym typeface="+mn-ea"/>
              </a:rPr>
              <a:t>Limitado acceso a tecnolog</a:t>
            </a:r>
            <a:r>
              <a:rPr lang="en-US" altLang="en-US" sz="2000" b="1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  <a:sym typeface="+mn-ea"/>
              </a:rPr>
              <a:t>as y formaci</a:t>
            </a:r>
            <a:r>
              <a:rPr lang="en-US" altLang="en-US" sz="2000" b="1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  <a:sym typeface="+mn-ea"/>
              </a:rPr>
              <a:t>n tecnol</a:t>
            </a:r>
            <a:r>
              <a:rPr lang="en-US" altLang="en-US" sz="2000" b="1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  <a:sym typeface="+mn-ea"/>
              </a:rPr>
              <a:t>gica: </a:t>
            </a:r>
            <a:r>
              <a:rPr lang="es-CO" altLang="en-US" sz="2000" b="1" dirty="0">
                <a:solidFill>
                  <a:schemeClr val="tx1"/>
                </a:solidFill>
                <a:cs typeface="+mn-lt"/>
                <a:sym typeface="+mn-ea"/>
              </a:rPr>
              <a:t> 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La carencia de infraestructura tecnol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gica adecuada y programas educativos de calidad en algunas regiones impide que los emprendedores puedan aprovechar al m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ximo las herramientas ofrecidas por la red.</a:t>
            </a:r>
            <a:endParaRPr lang="en-US" altLang="es-ES" sz="20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just"/>
            <a:endParaRPr lang="en-US" altLang="es-ES" sz="1000" dirty="0">
              <a:solidFill>
                <a:schemeClr val="tx1"/>
              </a:solidFill>
              <a:cs typeface="+mn-lt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altLang="es-ES" sz="2000" b="1" dirty="0">
                <a:solidFill>
                  <a:schemeClr val="tx1"/>
                </a:solidFill>
                <a:cs typeface="+mn-lt"/>
                <a:sym typeface="+mn-ea"/>
              </a:rPr>
              <a:t>Baja percepci</a:t>
            </a:r>
            <a:r>
              <a:rPr lang="en-US" altLang="en-US" sz="2000" b="1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  <a:sym typeface="+mn-ea"/>
              </a:rPr>
              <a:t>n del valor de los desarrolladores web: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 </a:t>
            </a:r>
            <a:r>
              <a:rPr lang="es-CO" altLang="en-US" sz="2000" dirty="0">
                <a:solidFill>
                  <a:schemeClr val="tx1"/>
                </a:solidFill>
                <a:cs typeface="+mn-lt"/>
                <a:sym typeface="+mn-ea"/>
              </a:rPr>
              <a:t> 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Existe una subestimaci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generalizada sobre la importancia de los desarrolladores web, lo que dificulta su integraci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y apoyo en proyectos relacionados con emprendimiento e innovaci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n.</a:t>
            </a:r>
            <a:endParaRPr lang="en-US" altLang="es-ES" sz="20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just"/>
            <a:endParaRPr lang="en-US" altLang="es-ES" sz="1000" dirty="0">
              <a:solidFill>
                <a:schemeClr val="tx1"/>
              </a:solidFill>
              <a:cs typeface="+mn-lt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altLang="es-ES" sz="2000" b="1" dirty="0">
                <a:solidFill>
                  <a:schemeClr val="tx1"/>
                </a:solidFill>
                <a:cs typeface="+mn-lt"/>
                <a:sym typeface="+mn-ea"/>
              </a:rPr>
              <a:t>Falta de apoyo institucional y promoci</a:t>
            </a:r>
            <a:r>
              <a:rPr lang="en-US" altLang="en-US" sz="2000" b="1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  <a:sym typeface="+mn-ea"/>
              </a:rPr>
              <a:t>n: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 La ausencia de suficientes instituciones locales e internacionales que impulsen la tecnolog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a y el emprendimiento genera brechas en el acceso y utilizaci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de recursos clave.</a:t>
            </a:r>
            <a:endParaRPr lang="en-US" altLang="es-ES" sz="20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4750" y="520700"/>
            <a:ext cx="8114665" cy="70675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s-CO" altLang="en-US" sz="4000" b="1" dirty="0">
                <a:ln w="28575">
                  <a:solidFill>
                    <a:srgbClr val="84D1E7"/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PROBLEMAS EN LA EJECUCIÓN</a:t>
            </a:r>
            <a:endParaRPr lang="es-CO" altLang="en-US" sz="4000" b="1" dirty="0">
              <a:ln w="28575">
                <a:solidFill>
                  <a:srgbClr val="84D1E7"/>
                </a:solidFill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3040" y="1659890"/>
            <a:ext cx="9519285" cy="35382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La tecnolog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a, combinada con la innovaci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n y el emprendimiento, es clave para el desarrollo econ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mico de personas y pa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ses. En los 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ú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ltimos a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ñ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os, la innovaci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n ha ganado protagonismo por su competitividad global, impulsando proyectos digitales y aplicaciones que mejoran la educaci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n y la econom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a. Este proyecto busca generar un impacto positivo al demostrar c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mo un uso adecuado de herramientas tecnol</a:t>
            </a:r>
            <a:r>
              <a:rPr lang="en-US" altLang="en-US" sz="28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gicas, especialmente en desarrollo </a:t>
            </a:r>
            <a:r>
              <a:rPr lang="es-CO" altLang="en-US" sz="2800" dirty="0">
                <a:solidFill>
                  <a:schemeClr val="tx1"/>
                </a:solidFill>
                <a:cs typeface="+mn-lt"/>
                <a:sym typeface="+mn-ea"/>
              </a:rPr>
              <a:t>y programación de la </a:t>
            </a:r>
            <a:r>
              <a:rPr lang="en-US" altLang="es-ES" sz="2800" dirty="0">
                <a:solidFill>
                  <a:schemeClr val="tx1"/>
                </a:solidFill>
                <a:cs typeface="+mn-lt"/>
                <a:sym typeface="+mn-ea"/>
              </a:rPr>
              <a:t>web</a:t>
            </a:r>
            <a:r>
              <a:rPr lang="es-CO" altLang="en-US" sz="2800" dirty="0">
                <a:solidFill>
                  <a:schemeClr val="tx1"/>
                </a:solidFill>
                <a:cs typeface="+mn-lt"/>
                <a:sym typeface="+mn-ea"/>
              </a:rPr>
              <a:t>.</a:t>
            </a:r>
            <a:endParaRPr lang="es-CO" altLang="en-US" sz="28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5915" y="616585"/>
            <a:ext cx="6693535" cy="76835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s-CO" altLang="en-US" sz="4400" b="1" dirty="0">
                <a:ln w="28575">
                  <a:solidFill>
                    <a:srgbClr val="84D1E7"/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Segoe UI Black" panose="020B0A02040204020203" charset="0"/>
                <a:cs typeface="Segoe UI Black" panose="020B0A02040204020203" charset="0"/>
              </a:rPr>
              <a:t>CONCLUSIONES</a:t>
            </a:r>
            <a:endParaRPr lang="es-CO" altLang="en-US" sz="4400" b="1" dirty="0">
              <a:ln w="28575">
                <a:solidFill>
                  <a:srgbClr val="84D1E7"/>
                </a:solidFill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2845" y="1307465"/>
            <a:ext cx="10547985" cy="43999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altLang="es-ES" sz="2000" dirty="0">
                <a:solidFill>
                  <a:schemeClr val="tx1"/>
                </a:solidFill>
                <a:cs typeface="+mn-lt"/>
              </a:rPr>
              <a:t>Queremos expresar nuestro m</a:t>
            </a:r>
            <a:r>
              <a:rPr lang="en-US" altLang="en-US" sz="20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s profundo agradecimiento al 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Ministerio de Tecnolog</a:t>
            </a:r>
            <a:r>
              <a:rPr lang="en-US" altLang="en-US" sz="2000" b="1" dirty="0">
                <a:solidFill>
                  <a:schemeClr val="tx1"/>
                </a:solidFill>
                <a:cs typeface="+mn-lt"/>
              </a:rPr>
              <a:t>í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as de la Informaci</a:t>
            </a:r>
            <a:r>
              <a:rPr lang="en-US" altLang="en-US" sz="2000" b="1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n y las Comunicaciones (MINTIC)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 con su 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Programa TALENTO TECH2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 y a la 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Universidad de Caldas,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 que con la reci</a:t>
            </a:r>
            <a:r>
              <a:rPr lang="en-US" altLang="en-US" sz="2000" dirty="0">
                <a:solidFill>
                  <a:schemeClr val="tx1"/>
                </a:solidFill>
                <a:cs typeface="+mn-lt"/>
              </a:rPr>
              <a:t>é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n creada 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Facultad de Inteligencia Artificial,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 quienes han liderado y apoyado este importante proyecto educativo. Esto en colaboraci</a:t>
            </a:r>
            <a:r>
              <a:rPr lang="en-US" altLang="en-US" sz="20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n con la 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Universidad de Antioquia, 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la 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Corporaci</a:t>
            </a:r>
            <a:r>
              <a:rPr lang="en-US" altLang="en-US" sz="2000" b="1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n Universitaria Remington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 y la empresa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 SUSUERTE,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 nos han brindado la oportunidad de participar en el Curso Nivel de Explorador.</a:t>
            </a:r>
            <a:endParaRPr lang="en-US" altLang="es-ES" sz="2000" dirty="0">
              <a:solidFill>
                <a:schemeClr val="tx1"/>
              </a:solidFill>
              <a:cs typeface="+mn-lt"/>
            </a:endParaRPr>
          </a:p>
          <a:p>
            <a:pPr algn="ctr"/>
            <a:endParaRPr lang="en-US" altLang="es-ES" sz="2000" dirty="0">
              <a:solidFill>
                <a:schemeClr val="tx1"/>
              </a:solidFill>
              <a:cs typeface="+mn-lt"/>
            </a:endParaRPr>
          </a:p>
          <a:p>
            <a:pPr algn="ctr"/>
            <a:r>
              <a:rPr lang="en-US" altLang="es-ES" sz="2000" dirty="0">
                <a:solidFill>
                  <a:schemeClr val="tx1"/>
                </a:solidFill>
                <a:cs typeface="+mn-lt"/>
              </a:rPr>
              <a:t>Agradecemos especialmente la dedicaci</a:t>
            </a:r>
            <a:r>
              <a:rPr lang="en-US" altLang="en-US" sz="20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n y gu</a:t>
            </a:r>
            <a:r>
              <a:rPr lang="en-US" altLang="en-US" sz="2000" dirty="0">
                <a:solidFill>
                  <a:schemeClr val="tx1"/>
                </a:solidFill>
                <a:cs typeface="+mn-lt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a de los Mentores 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Carlos Garc</a:t>
            </a:r>
            <a:r>
              <a:rPr lang="en-US" altLang="en-US" sz="2000" b="1" dirty="0">
                <a:solidFill>
                  <a:schemeClr val="tx1"/>
                </a:solidFill>
                <a:cs typeface="+mn-lt"/>
              </a:rPr>
              <a:t>í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a, Santiago Bustos, Natalia Quintero y Claudia Elena Zuluaga,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 quienes con su experiencia y compromiso nos han ayudado a alcanzar nuestros objetivos. Tambi</a:t>
            </a:r>
            <a:r>
              <a:rPr lang="en-US" altLang="en-US" sz="2000" dirty="0">
                <a:solidFill>
                  <a:schemeClr val="tx1"/>
                </a:solidFill>
                <a:cs typeface="+mn-lt"/>
              </a:rPr>
              <a:t>é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n extendemos un reconocimiento al Monitor </a:t>
            </a:r>
            <a:r>
              <a:rPr lang="en-US" altLang="es-ES" sz="2000" b="1" dirty="0">
                <a:solidFill>
                  <a:schemeClr val="tx1"/>
                </a:solidFill>
                <a:cs typeface="+mn-lt"/>
              </a:rPr>
              <a:t>Brahian Ospina,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 por su apoyo constante y valiosa asistencia durante todo el proceso.</a:t>
            </a:r>
            <a:endParaRPr lang="en-US" altLang="es-ES" sz="2000" dirty="0">
              <a:solidFill>
                <a:schemeClr val="tx1"/>
              </a:solidFill>
              <a:cs typeface="+mn-lt"/>
            </a:endParaRPr>
          </a:p>
          <a:p>
            <a:pPr algn="ctr"/>
            <a:endParaRPr lang="en-US" altLang="es-ES" sz="2000" dirty="0">
              <a:solidFill>
                <a:schemeClr val="tx1"/>
              </a:solidFill>
              <a:cs typeface="+mn-lt"/>
            </a:endParaRPr>
          </a:p>
          <a:p>
            <a:pPr algn="ctr"/>
            <a:r>
              <a:rPr lang="en-US" altLang="es-ES" sz="2000" dirty="0">
                <a:solidFill>
                  <a:schemeClr val="tx1"/>
                </a:solidFill>
                <a:cs typeface="+mn-lt"/>
              </a:rPr>
              <a:t>Este proyecto no habr</a:t>
            </a:r>
            <a:r>
              <a:rPr lang="en-US" altLang="en-US" sz="2000" dirty="0">
                <a:solidFill>
                  <a:schemeClr val="tx1"/>
                </a:solidFill>
                <a:cs typeface="+mn-lt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a sido posible sin la colaboraci</a:t>
            </a:r>
            <a:r>
              <a:rPr lang="en-US" altLang="en-US" sz="20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n y esfuerzo conjunto de todos ustedes.</a:t>
            </a:r>
            <a:endParaRPr lang="en-US" altLang="es-ES" sz="2000" dirty="0">
              <a:solidFill>
                <a:schemeClr val="tx1"/>
              </a:solidFill>
              <a:cs typeface="+mn-lt"/>
            </a:endParaRPr>
          </a:p>
          <a:p>
            <a:pPr algn="ctr"/>
            <a:r>
              <a:rPr lang="en-US" altLang="en-US" sz="2000" dirty="0">
                <a:solidFill>
                  <a:schemeClr val="tx1"/>
                </a:solidFill>
                <a:cs typeface="+mn-lt"/>
              </a:rPr>
              <a:t>¡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Gracias por inspirarnos a seguir adelante en este camino de emprendimiento e innovaci</a:t>
            </a:r>
            <a:r>
              <a:rPr lang="en-US" altLang="en-US" sz="20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</a:rPr>
              <a:t>n!</a:t>
            </a:r>
            <a:endParaRPr lang="en-US" altLang="es-ES" sz="2000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4145" y="258445"/>
            <a:ext cx="7747635" cy="9220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s-CO" altLang="en-US" sz="5400" b="1" dirty="0">
                <a:ln w="28575">
                  <a:solidFill>
                    <a:srgbClr val="002060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rial Black" panose="020B0A04020102020204" charset="0"/>
                <a:cs typeface="Arial Black" panose="020B0A04020102020204" charset="0"/>
              </a:rPr>
              <a:t>AGRADECIMIENTOS</a:t>
            </a:r>
            <a:endParaRPr lang="es-CO" altLang="en-US" sz="5400" b="1" dirty="0">
              <a:ln w="28575">
                <a:solidFill>
                  <a:srgbClr val="00206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 de texto 2"/>
          <p:cNvSpPr txBox="1"/>
          <p:nvPr/>
        </p:nvSpPr>
        <p:spPr>
          <a:xfrm>
            <a:off x="4943316" y="701517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sz="1600">
                <a:latin typeface="Calibri" panose="020F0502020204030204"/>
                <a:ea typeface="SimSun" panose="02010600030101010101" pitchFamily="2" charset="-122"/>
              </a:rPr>
              <a:t>         </a:t>
            </a:r>
            <a:endParaRPr sz="1600">
              <a:latin typeface="Calibri" panose="020F0502020204030204"/>
              <a:ea typeface="SimSun" panose="02010600030101010101" pitchFamily="2" charset="-122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4943316" y="4167346"/>
            <a:ext cx="5080000" cy="737235"/>
          </a:xfrm>
          <a:prstGeom prst="rect">
            <a:avLst/>
          </a:prstGeom>
        </p:spPr>
        <p:txBody>
          <a:bodyPr>
            <a:spAutoFit/>
          </a:bodyPr>
          <a:p>
            <a:endParaRPr sz="2600"/>
          </a:p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sz="1600">
                <a:latin typeface="Calibri" panose="020F0502020204030204"/>
                <a:ea typeface="SimSun" panose="02010600030101010101" pitchFamily="2" charset="-122"/>
              </a:rPr>
              <a:t> </a:t>
            </a:r>
            <a:endParaRPr sz="16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12" name="Imagen 11" descr="LogoMinisterioT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75" y="593725"/>
            <a:ext cx="4135755" cy="2493010"/>
          </a:xfrm>
          <a:prstGeom prst="rect">
            <a:avLst/>
          </a:prstGeom>
        </p:spPr>
      </p:pic>
      <p:pic>
        <p:nvPicPr>
          <p:cNvPr id="13" name="Imagen 12" descr="LogoSUSUER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970" y="3706495"/>
            <a:ext cx="3982720" cy="1294765"/>
          </a:xfrm>
          <a:prstGeom prst="rect">
            <a:avLst/>
          </a:prstGeom>
        </p:spPr>
      </p:pic>
      <p:pic>
        <p:nvPicPr>
          <p:cNvPr id="14" name="Imagen 13" descr="LogoUniAntioqui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065" y="2915920"/>
            <a:ext cx="2129790" cy="2785745"/>
          </a:xfrm>
          <a:prstGeom prst="rect">
            <a:avLst/>
          </a:prstGeom>
        </p:spPr>
      </p:pic>
      <p:pic>
        <p:nvPicPr>
          <p:cNvPr id="15" name="Imagen 14" descr="LogoUniCalda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80" y="354330"/>
            <a:ext cx="2932430" cy="2924810"/>
          </a:xfrm>
          <a:prstGeom prst="rect">
            <a:avLst/>
          </a:prstGeom>
        </p:spPr>
      </p:pic>
      <p:pic>
        <p:nvPicPr>
          <p:cNvPr id="16" name="Imagen 15" descr="LogoUniRemingt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895" y="3477260"/>
            <a:ext cx="3614420" cy="21183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6957527" y="0"/>
            <a:ext cx="5316165" cy="6111551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16" y="275114"/>
            <a:ext cx="1292618" cy="718121"/>
          </a:xfrm>
          <a:prstGeom prst="rect">
            <a:avLst/>
          </a:prstGeom>
        </p:spPr>
      </p:pic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352425" y="5170650"/>
            <a:ext cx="1098446" cy="610248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7633335" y="906145"/>
            <a:ext cx="4198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es-ES" sz="2400">
              <a:solidFill>
                <a:schemeClr val="bg1"/>
              </a:solidFill>
            </a:endParaRPr>
          </a:p>
          <a:p>
            <a:pPr algn="ctr"/>
            <a:endParaRPr lang="en-US" altLang="es-ES" sz="24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3335" y="2132965"/>
            <a:ext cx="4007485" cy="18453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s-CO" altLang="en-US" sz="6000" b="1" dirty="0">
                <a:ln w="285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charset="0"/>
                <a:cs typeface="Arial Black" panose="020B0A04020102020204" charset="0"/>
              </a:rPr>
              <a:t>MUCHAS </a:t>
            </a:r>
            <a:r>
              <a:rPr lang="es-CO" altLang="en-US" sz="5400" b="1" dirty="0">
                <a:ln w="285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rial Black" panose="020B0A04020102020204" charset="0"/>
                <a:cs typeface="Arial Black" panose="020B0A04020102020204" charset="0"/>
              </a:rPr>
              <a:t>GRACIAS</a:t>
            </a:r>
            <a:endParaRPr lang="es-CO" altLang="en-US" sz="5400" b="1" dirty="0">
              <a:ln w="285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Imagen 2" descr="fotopresentac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0" y="1144905"/>
            <a:ext cx="5654675" cy="41846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2249805" y="436880"/>
            <a:ext cx="8155940" cy="5271135"/>
          </a:xfrm>
          <a:prstGeom prst="roundRect">
            <a:avLst>
              <a:gd name="adj" fmla="val 56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/>
        </p:nvSpPr>
        <p:spPr>
          <a:xfrm>
            <a:off x="2388235" y="567055"/>
            <a:ext cx="7879715" cy="5040630"/>
          </a:xfrm>
          <a:prstGeom prst="roundRect">
            <a:avLst>
              <a:gd name="adj" fmla="val 3387"/>
            </a:avLst>
          </a:prstGeom>
          <a:solidFill>
            <a:srgbClr val="0E3D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E3D83"/>
              </a:solidFill>
            </a:endParaRPr>
          </a:p>
        </p:txBody>
      </p:sp>
      <p:pic>
        <p:nvPicPr>
          <p:cNvPr id="3" name="Online Media 2" title="Cambios de corriente: adaptabilidad en un mundo en cambio - Habilidades de Poder Talento Tech 202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rcRect t="1666" b="1674"/>
          <a:stretch>
            <a:fillRect/>
          </a:stretch>
        </p:blipFill>
        <p:spPr>
          <a:xfrm>
            <a:off x="2559050" y="762000"/>
            <a:ext cx="7537450" cy="4112895"/>
          </a:xfrm>
          <a:prstGeom prst="rect">
            <a:avLst/>
          </a:prstGeom>
        </p:spPr>
      </p:pic>
      <p:sp>
        <p:nvSpPr>
          <p:cNvPr id="10" name="Cuadro de texto 9"/>
          <p:cNvSpPr txBox="1"/>
          <p:nvPr/>
        </p:nvSpPr>
        <p:spPr>
          <a:xfrm>
            <a:off x="2805430" y="5012690"/>
            <a:ext cx="72910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s-ES" sz="2400" b="1">
                <a:solidFill>
                  <a:schemeClr val="bg1"/>
                </a:solidFill>
              </a:rPr>
              <a:t>https://github.com/Juancho21404/proyecto-final</a:t>
            </a:r>
            <a:endParaRPr lang="en-US" altLang="es-ES" sz="24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blue screen with white dots&#10;&#10;Description automatically generated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5"/>
          <a:stretch>
            <a:fillRect/>
          </a:stretch>
        </p:blipFill>
        <p:spPr>
          <a:xfrm>
            <a:off x="0" y="0"/>
            <a:ext cx="12192000" cy="6111551"/>
          </a:xfrm>
          <a:prstGeom prst="rect">
            <a:avLst/>
          </a:prstGeom>
        </p:spPr>
      </p:pic>
      <p:sp>
        <p:nvSpPr>
          <p:cNvPr id="14" name="Rectangle: Rounded Corners 13"/>
          <p:cNvSpPr/>
          <p:nvPr/>
        </p:nvSpPr>
        <p:spPr>
          <a:xfrm>
            <a:off x="1132892" y="1044155"/>
            <a:ext cx="9926216" cy="4763468"/>
          </a:xfrm>
          <a:prstGeom prst="roundRect">
            <a:avLst>
              <a:gd name="adj" fmla="val 3975"/>
            </a:avLst>
          </a:prstGeom>
          <a:solidFill>
            <a:srgbClr val="002552"/>
          </a:solidFill>
          <a:ln>
            <a:noFill/>
          </a:ln>
          <a:effectLst>
            <a:outerShdw blurRad="901700" dist="50800" dir="5400000" algn="ctr" rotWithShape="0">
              <a:srgbClr val="26A4C9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95730" y="1397000"/>
            <a:ext cx="9154160" cy="230695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es-ES" sz="4800" dirty="0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Black" panose="020B0A02040204020203" charset="0"/>
                <a:ea typeface="Roboto" charset="0"/>
                <a:cs typeface="Segoe UI Black" panose="020B0A02040204020203" charset="0"/>
              </a:rPr>
              <a:t>RED COMUNITARIA DE EMPRENDIMIENTO E INNOVACI</a:t>
            </a:r>
            <a:r>
              <a:rPr lang="en-US" altLang="en-US" sz="4800" dirty="0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Black" panose="020B0A02040204020203" charset="0"/>
                <a:ea typeface="Roboto" charset="0"/>
                <a:cs typeface="Segoe UI Black" panose="020B0A02040204020203" charset="0"/>
              </a:rPr>
              <a:t>Ó</a:t>
            </a:r>
            <a:r>
              <a:rPr lang="en-US" altLang="es-ES" sz="4800" dirty="0">
                <a:ln w="190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Black" panose="020B0A02040204020203" charset="0"/>
                <a:ea typeface="Roboto" charset="0"/>
                <a:cs typeface="Segoe UI Black" panose="020B0A02040204020203" charset="0"/>
              </a:rPr>
              <a:t>N</a:t>
            </a:r>
            <a:endParaRPr lang="en-US" altLang="es-ES" sz="4800" dirty="0">
              <a:ln w="19050">
                <a:solidFill>
                  <a:schemeClr val="bg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Black" panose="020B0A02040204020203" charset="0"/>
              <a:ea typeface="Roboto" charset="0"/>
              <a:cs typeface="Segoe UI Black" panose="020B0A02040204020203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49400" y="4138930"/>
            <a:ext cx="364172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altLang="en-US" sz="3600" b="1" dirty="0">
                <a:solidFill>
                  <a:schemeClr val="bg1"/>
                </a:solidFill>
                <a:latin typeface="Exo" pitchFamily="2" charset="0"/>
              </a:rPr>
              <a:t>PRESENTADO POR:</a:t>
            </a:r>
            <a:endParaRPr lang="es-CO" altLang="en-US" sz="3600" b="1" dirty="0">
              <a:solidFill>
                <a:schemeClr val="bg1"/>
              </a:solidFill>
              <a:latin typeface="Ex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3065" y="4261485"/>
            <a:ext cx="5220335" cy="95313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s-CO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Juan David Giraldo Peña</a:t>
            </a:r>
            <a:endParaRPr lang="es-CO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  <a:p>
            <a:pPr algn="ctr"/>
            <a:r>
              <a:rPr lang="es-CO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Santiago García Giménez</a:t>
            </a:r>
            <a:endParaRPr lang="es-CO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8" grpId="0"/>
      <p:bldP spid="13" grpId="1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5980" y="2806700"/>
            <a:ext cx="5657850" cy="243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INICIO</a:t>
            </a:r>
            <a:endParaRPr lang="es-CO" sz="2400" b="1" dirty="0">
              <a:solidFill>
                <a:schemeClr val="tx1"/>
              </a:solidFill>
              <a:cs typeface="+mn-lt"/>
            </a:endParaRPr>
          </a:p>
          <a:p>
            <a:pPr algn="ctr"/>
            <a:endParaRPr lang="en-US" altLang="es-ES" sz="1200" dirty="0">
              <a:solidFill>
                <a:schemeClr val="tx1"/>
              </a:solidFill>
              <a:cs typeface="+mn-lt"/>
            </a:endParaRPr>
          </a:p>
          <a:p>
            <a:pPr algn="ctr"/>
            <a:r>
              <a:rPr lang="en-US" altLang="es-ES" sz="2600" dirty="0">
                <a:solidFill>
                  <a:schemeClr val="tx1"/>
                </a:solidFill>
                <a:cs typeface="+mn-lt"/>
              </a:rPr>
              <a:t>Se da comienzo a la creaci</a:t>
            </a:r>
            <a:r>
              <a:rPr lang="en-US" altLang="en-US" sz="26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600" dirty="0">
                <a:solidFill>
                  <a:schemeClr val="tx1"/>
                </a:solidFill>
                <a:cs typeface="+mn-lt"/>
              </a:rPr>
              <a:t>n de una p</a:t>
            </a:r>
            <a:r>
              <a:rPr lang="en-US" altLang="en-US" sz="26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600" dirty="0">
                <a:solidFill>
                  <a:schemeClr val="tx1"/>
                </a:solidFill>
                <a:cs typeface="+mn-lt"/>
              </a:rPr>
              <a:t>gina de INICIO</a:t>
            </a:r>
            <a:r>
              <a:rPr lang="es-CO" altLang="en-US" sz="2600" dirty="0">
                <a:solidFill>
                  <a:schemeClr val="tx1"/>
                </a:solidFill>
                <a:cs typeface="+mn-lt"/>
              </a:rPr>
              <a:t>,</a:t>
            </a:r>
            <a:r>
              <a:rPr lang="en-US" altLang="es-ES" sz="2600" dirty="0">
                <a:solidFill>
                  <a:schemeClr val="tx1"/>
                </a:solidFill>
                <a:cs typeface="+mn-lt"/>
              </a:rPr>
              <a:t> donde se </a:t>
            </a:r>
            <a:r>
              <a:rPr lang="es-CO" altLang="en-US" sz="2600" dirty="0">
                <a:solidFill>
                  <a:schemeClr val="tx1"/>
                </a:solidFill>
                <a:cs typeface="+mn-lt"/>
              </a:rPr>
              <a:t>le</a:t>
            </a:r>
            <a:r>
              <a:rPr lang="en-US" altLang="es-ES" sz="2600" dirty="0">
                <a:solidFill>
                  <a:schemeClr val="tx1"/>
                </a:solidFill>
                <a:cs typeface="+mn-lt"/>
              </a:rPr>
              <a:t> invita a la gente </a:t>
            </a:r>
            <a:r>
              <a:rPr lang="es-CO" altLang="en-US" sz="2600" dirty="0">
                <a:solidFill>
                  <a:schemeClr val="tx1"/>
                </a:solidFill>
                <a:cs typeface="+mn-lt"/>
              </a:rPr>
              <a:t>a</a:t>
            </a:r>
            <a:r>
              <a:rPr lang="en-US" altLang="es-ES" sz="2600" dirty="0">
                <a:solidFill>
                  <a:schemeClr val="tx1"/>
                </a:solidFill>
                <a:cs typeface="+mn-lt"/>
              </a:rPr>
              <a:t> </a:t>
            </a:r>
            <a:r>
              <a:rPr lang="es-CO" sz="2600" dirty="0">
                <a:solidFill>
                  <a:schemeClr val="tx1"/>
                </a:solidFill>
                <a:cs typeface="+mn-lt"/>
              </a:rPr>
              <a:t>interarctuar</a:t>
            </a:r>
            <a:r>
              <a:rPr lang="en-US" altLang="es-ES" sz="2600" dirty="0">
                <a:solidFill>
                  <a:schemeClr val="tx1"/>
                </a:solidFill>
                <a:cs typeface="+mn-lt"/>
              </a:rPr>
              <a:t> </a:t>
            </a:r>
            <a:r>
              <a:rPr lang="es-CO" altLang="en-US" sz="2600" dirty="0">
                <a:solidFill>
                  <a:schemeClr val="tx1"/>
                </a:solidFill>
                <a:cs typeface="+mn-lt"/>
              </a:rPr>
              <a:t>con</a:t>
            </a:r>
            <a:r>
              <a:rPr lang="en-US" altLang="es-ES" sz="2600" dirty="0">
                <a:solidFill>
                  <a:schemeClr val="tx1"/>
                </a:solidFill>
                <a:cs typeface="+mn-lt"/>
              </a:rPr>
              <a:t> esta p</a:t>
            </a:r>
            <a:r>
              <a:rPr lang="en-US" altLang="en-US" sz="26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600" dirty="0">
                <a:solidFill>
                  <a:schemeClr val="tx1"/>
                </a:solidFill>
                <a:cs typeface="+mn-lt"/>
              </a:rPr>
              <a:t>gina </a:t>
            </a:r>
            <a:r>
              <a:rPr lang="es-CO" altLang="en-US" sz="2600" dirty="0">
                <a:solidFill>
                  <a:schemeClr val="tx1"/>
                </a:solidFill>
                <a:cs typeface="+mn-lt"/>
              </a:rPr>
              <a:t>y</a:t>
            </a:r>
            <a:r>
              <a:rPr lang="en-US" altLang="es-ES" sz="2600" dirty="0">
                <a:solidFill>
                  <a:schemeClr val="tx1"/>
                </a:solidFill>
                <a:cs typeface="+mn-lt"/>
              </a:rPr>
              <a:t> visitar nuestra Red Comunitaria.</a:t>
            </a:r>
            <a:endParaRPr lang="en-US" altLang="es-ES" sz="2600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6957527" y="0"/>
            <a:ext cx="5316165" cy="6111551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16" y="275114"/>
            <a:ext cx="1292618" cy="718121"/>
          </a:xfrm>
          <a:prstGeom prst="rect">
            <a:avLst/>
          </a:prstGeom>
        </p:spPr>
      </p:pic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352425" y="5170650"/>
            <a:ext cx="1098446" cy="610248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7633335" y="906145"/>
            <a:ext cx="4198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es-ES" sz="2400">
              <a:solidFill>
                <a:schemeClr val="bg1"/>
              </a:solidFill>
            </a:endParaRPr>
          </a:p>
          <a:p>
            <a:pPr algn="ctr"/>
            <a:endParaRPr lang="en-US" altLang="es-ES" sz="2400">
              <a:solidFill>
                <a:schemeClr val="bg1"/>
              </a:solidFill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7678420" y="836930"/>
            <a:ext cx="38169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Se les indica que para m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s informaci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n, deben seleccionar en el men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ú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 cualquier enlace, donde se podr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 acceder a informaci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n y recursos sobre el Emprendimiento y la Innovaci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n en COLOMBIA</a:t>
            </a:r>
            <a:r>
              <a:rPr lang="es-CO" altLang="en-US" sz="2400" dirty="0">
                <a:solidFill>
                  <a:schemeClr val="bg1"/>
                </a:solidFill>
                <a:cs typeface="+mn-lt"/>
                <a:sym typeface="+mn-ea"/>
              </a:rPr>
              <a:t> y el Mundo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. Explora para conocer m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s sobre nuestra misi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n, proyectos y herramientas disponibles.</a:t>
            </a:r>
            <a:endParaRPr lang="en-US" altLang="es-ES" sz="2400" dirty="0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1867535" y="464820"/>
            <a:ext cx="4587875" cy="1954530"/>
          </a:xfrm>
          <a:prstGeom prst="rect">
            <a:avLst/>
          </a:prstGeom>
          <a:noFill/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s-ES" sz="4000" b="1" dirty="0">
                <a:ln w="15875"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effectLst/>
                <a:latin typeface="Bahnschrift SemiBold" panose="020B0502040204020203" charset="0"/>
                <a:cs typeface="Bahnschrift SemiBold" panose="020B0502040204020203" charset="0"/>
              </a:rPr>
              <a:t>DISE</a:t>
            </a:r>
            <a:r>
              <a:rPr lang="en-US" altLang="en-US" sz="4000" b="1" dirty="0">
                <a:ln w="15875"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effectLst/>
                <a:latin typeface="Bahnschrift SemiBold" panose="020B0502040204020203" charset="0"/>
                <a:cs typeface="Bahnschrift SemiBold" panose="020B0502040204020203" charset="0"/>
              </a:rPr>
              <a:t>Ñ</a:t>
            </a:r>
            <a:r>
              <a:rPr lang="en-US" altLang="es-ES" sz="4000" b="1" dirty="0">
                <a:ln w="15875"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effectLst/>
                <a:latin typeface="Bahnschrift SemiBold" panose="020B0502040204020203" charset="0"/>
                <a:cs typeface="Bahnschrift SemiBold" panose="020B0502040204020203" charset="0"/>
              </a:rPr>
              <a:t>O </a:t>
            </a:r>
            <a:endParaRPr lang="en-US" altLang="es-ES" sz="4000" b="1" dirty="0">
              <a:ln w="15875">
                <a:solidFill>
                  <a:srgbClr val="0070C0"/>
                </a:solidFill>
              </a:ln>
              <a:solidFill>
                <a:schemeClr val="accent1">
                  <a:lumMod val="50000"/>
                </a:schemeClr>
              </a:solidFill>
              <a:effectLst/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ctr"/>
            <a:r>
              <a:rPr lang="en-US" altLang="es-ES" sz="4000" b="1" dirty="0">
                <a:ln w="15875"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effectLst/>
                <a:latin typeface="Bahnschrift SemiBold" panose="020B0502040204020203" charset="0"/>
                <a:cs typeface="Bahnschrift SemiBold" panose="020B0502040204020203" charset="0"/>
              </a:rPr>
              <a:t>Y DESARROLLO </a:t>
            </a:r>
            <a:endParaRPr lang="en-US" altLang="es-ES" sz="4000" b="1" dirty="0">
              <a:ln w="15875">
                <a:solidFill>
                  <a:srgbClr val="0070C0"/>
                </a:solidFill>
              </a:ln>
              <a:solidFill>
                <a:schemeClr val="accent1">
                  <a:lumMod val="50000"/>
                </a:schemeClr>
              </a:solidFill>
              <a:effectLst/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ctr"/>
            <a:r>
              <a:rPr lang="en-US" altLang="es-ES" sz="4000" b="1" dirty="0">
                <a:ln w="15875">
                  <a:solidFill>
                    <a:srgbClr val="0070C0"/>
                  </a:solidFill>
                </a:ln>
                <a:solidFill>
                  <a:schemeClr val="accent1">
                    <a:lumMod val="50000"/>
                  </a:schemeClr>
                </a:solidFill>
                <a:effectLst/>
                <a:latin typeface="Bahnschrift SemiBold" panose="020B0502040204020203" charset="0"/>
                <a:cs typeface="Bahnschrift SemiBold" panose="020B0502040204020203" charset="0"/>
              </a:rPr>
              <a:t>DEL PROYECTO</a:t>
            </a:r>
            <a:endParaRPr lang="en-US" altLang="es-ES" sz="4000" b="1" dirty="0">
              <a:ln w="15875">
                <a:solidFill>
                  <a:srgbClr val="0070C0"/>
                </a:solidFill>
              </a:ln>
              <a:solidFill>
                <a:schemeClr val="accent1">
                  <a:lumMod val="50000"/>
                </a:schemeClr>
              </a:solidFill>
              <a:effectLst/>
              <a:latin typeface="Bahnschrift SemiBold" panose="020B0502040204020203" charset="0"/>
              <a:cs typeface="Bahnschrift SemiBold" panose="020B0502040204020203" charset="0"/>
            </a:endParaRPr>
          </a:p>
          <a:p>
            <a:pPr algn="ctr"/>
            <a:endParaRPr lang="en-US" altLang="es-ES" sz="4000" b="1" dirty="0">
              <a:ln w="15875">
                <a:solidFill>
                  <a:srgbClr val="0070C0"/>
                </a:solidFill>
              </a:ln>
              <a:solidFill>
                <a:schemeClr val="accent1">
                  <a:lumMod val="50000"/>
                </a:schemeClr>
              </a:solidFill>
              <a:effectLst/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2845" y="2070735"/>
            <a:ext cx="10547985" cy="38150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en-US" altLang="es-ES" sz="2200" dirty="0">
                <a:solidFill>
                  <a:schemeClr val="tx1"/>
                </a:solidFill>
                <a:cs typeface="+mn-lt"/>
              </a:rPr>
              <a:t>Somos una plataforma que te conecta con recursos, proyectos, y redes que apoyan el Emprendimiento y la Innovaci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n, donde podr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s aprender conceptos clave del mundo emprendedor, acceder a redes y comunidades de apoyo y explorar noticias, eventos y tendencias actuales. Busca empoderar a las comunidades, a trav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é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s de acciones concretas que fomenten el emprendimiento, la innovaci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 y el impacto positivo en diversos sectores y regiones del pa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í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s, d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ndole como prioridad una visibilizaci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 al Emprendimiento Femenino, promoviendo su participaci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 activa, creando espacios inclusivos donde se reconozca su papel como agentes claves en el desarrollo. En su quehacer hace un an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lisis comparativo entre el Emprendimiento y la Innovaci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n, buscando impactos y beneficios en la promoci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 de la educaci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 y sensibilizando el empoderamiento comunitario, el fomento de la igualdad de g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é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nero y la implementaci</a:t>
            </a:r>
            <a:r>
              <a:rPr lang="en-US" altLang="en-US" sz="22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200" dirty="0">
                <a:solidFill>
                  <a:schemeClr val="tx1"/>
                </a:solidFill>
                <a:cs typeface="+mn-lt"/>
              </a:rPr>
              <a:t>n de proyectos de desarrollo sostenible.</a:t>
            </a:r>
            <a:endParaRPr lang="en-US" altLang="es-ES" sz="2200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845" y="1409700"/>
            <a:ext cx="10547985" cy="5835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s-CO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ahnschrift SemiBold" panose="020B0502040204020203" charset="0"/>
                <a:cs typeface="Bahnschrift SemiBold" panose="020B0502040204020203" charset="0"/>
              </a:rPr>
              <a:t>¿QUIENES SOMOS Y QUE HACE NUESTRA RED?</a:t>
            </a:r>
            <a:endParaRPr lang="es-CO" alt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1981200" y="205740"/>
            <a:ext cx="8695055" cy="11017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/>
            <a:r>
              <a:rPr lang="en-US" altLang="es-ES" sz="3200" b="1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INFORMACI</a:t>
            </a:r>
            <a:r>
              <a:rPr lang="en-US" altLang="en-US" sz="3200" b="1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Ó</a:t>
            </a:r>
            <a:r>
              <a:rPr lang="en-US" altLang="es-ES" sz="3200" b="1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N SOBRE EMPRENDIMIENTO</a:t>
            </a:r>
            <a:r>
              <a:rPr lang="es-CO" altLang="en-US" sz="3200" b="1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 E INNOVACIÓN</a:t>
            </a:r>
            <a:endParaRPr lang="en-US" altLang="es-ES" sz="3200" b="1" dirty="0">
              <a:solidFill>
                <a:schemeClr val="tx1"/>
              </a:solidFill>
              <a:cs typeface="+mn-lt"/>
            </a:endParaRPr>
          </a:p>
          <a:p>
            <a:pPr algn="ctr"/>
            <a:endParaRPr lang="en-US" altLang="es-ES" sz="2400" dirty="0">
              <a:solidFill>
                <a:schemeClr val="tx1"/>
              </a:solidFill>
              <a:cs typeface="+mn-lt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325" y="1040765"/>
            <a:ext cx="6080760" cy="427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000" b="1" dirty="0">
                <a:solidFill>
                  <a:schemeClr val="tx1"/>
                </a:solidFill>
                <a:cs typeface="+mn-lt"/>
              </a:rPr>
              <a:t>¿</a:t>
            </a:r>
            <a:r>
              <a:rPr lang="en-US" altLang="es-ES" sz="4000" b="1" dirty="0">
                <a:solidFill>
                  <a:schemeClr val="tx1"/>
                </a:solidFill>
                <a:cs typeface="+mn-lt"/>
              </a:rPr>
              <a:t>QU</a:t>
            </a:r>
            <a:r>
              <a:rPr lang="en-US" altLang="en-US" sz="4000" b="1" dirty="0">
                <a:solidFill>
                  <a:schemeClr val="tx1"/>
                </a:solidFill>
                <a:cs typeface="+mn-lt"/>
              </a:rPr>
              <a:t>É</a:t>
            </a:r>
            <a:r>
              <a:rPr lang="en-US" altLang="es-ES" sz="4000" b="1" dirty="0">
                <a:solidFill>
                  <a:schemeClr val="tx1"/>
                </a:solidFill>
                <a:cs typeface="+mn-lt"/>
              </a:rPr>
              <a:t> ES EL EMPRENDIMIENTO?</a:t>
            </a:r>
            <a:endParaRPr lang="en-US" altLang="es-ES" sz="2400" b="1" dirty="0">
              <a:solidFill>
                <a:schemeClr val="tx1"/>
              </a:solidFill>
              <a:cs typeface="+mn-lt"/>
            </a:endParaRPr>
          </a:p>
          <a:p>
            <a:pPr algn="ctr"/>
            <a:endParaRPr lang="en-US" altLang="es-ES" sz="2400" dirty="0">
              <a:solidFill>
                <a:schemeClr val="tx1"/>
              </a:solidFill>
              <a:cs typeface="+mn-lt"/>
            </a:endParaRPr>
          </a:p>
          <a:p>
            <a:pPr algn="ctr"/>
            <a:r>
              <a:rPr lang="en-US" altLang="es-ES" sz="2400" dirty="0">
                <a:solidFill>
                  <a:schemeClr val="tx1"/>
                </a:solidFill>
                <a:cs typeface="+mn-lt"/>
              </a:rPr>
              <a:t>Es el proceso de desarrollar y gestionar un negocio o iniciativa desde cero, aprovechando oportunidades en el mercado. Esta no se limita solo al </a:t>
            </a:r>
            <a:r>
              <a:rPr lang="en-US" altLang="en-US" sz="24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400" dirty="0">
                <a:solidFill>
                  <a:schemeClr val="tx1"/>
                </a:solidFill>
                <a:cs typeface="+mn-lt"/>
              </a:rPr>
              <a:t>mbito empresarial; puede manifestarse en </a:t>
            </a:r>
            <a:r>
              <a:rPr lang="en-US" altLang="en-US" sz="24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400" dirty="0">
                <a:solidFill>
                  <a:schemeClr val="tx1"/>
                </a:solidFill>
                <a:cs typeface="+mn-lt"/>
              </a:rPr>
              <a:t>reas sociales, tecnol</a:t>
            </a:r>
            <a:r>
              <a:rPr lang="en-US" altLang="en-US" sz="24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400" dirty="0">
                <a:solidFill>
                  <a:schemeClr val="tx1"/>
                </a:solidFill>
                <a:cs typeface="+mn-lt"/>
              </a:rPr>
              <a:t>gicas, culturales o ambientales, buscando generar un impacto positivo m</a:t>
            </a:r>
            <a:r>
              <a:rPr lang="en-US" altLang="en-US" sz="24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400" dirty="0">
                <a:solidFill>
                  <a:schemeClr val="tx1"/>
                </a:solidFill>
                <a:cs typeface="+mn-lt"/>
              </a:rPr>
              <a:t>s all</a:t>
            </a:r>
            <a:r>
              <a:rPr lang="en-US" altLang="en-US" sz="2400" dirty="0">
                <a:solidFill>
                  <a:schemeClr val="tx1"/>
                </a:solidFill>
                <a:cs typeface="+mn-lt"/>
              </a:rPr>
              <a:t>á</a:t>
            </a:r>
            <a:r>
              <a:rPr lang="en-US" altLang="es-ES" sz="2400" dirty="0">
                <a:solidFill>
                  <a:schemeClr val="tx1"/>
                </a:solidFill>
                <a:cs typeface="+mn-lt"/>
              </a:rPr>
              <a:t> de los beneficios econ</a:t>
            </a:r>
            <a:r>
              <a:rPr lang="en-US" altLang="en-US" sz="2400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2400" dirty="0">
                <a:solidFill>
                  <a:schemeClr val="tx1"/>
                </a:solidFill>
                <a:cs typeface="+mn-lt"/>
              </a:rPr>
              <a:t>micos.</a:t>
            </a:r>
            <a:endParaRPr lang="en-US" altLang="es-ES" sz="24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6957527" y="0"/>
            <a:ext cx="5316165" cy="6111551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351790" y="5305270"/>
            <a:ext cx="1098446" cy="610248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7633335" y="906145"/>
            <a:ext cx="4198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es-ES" sz="2400">
              <a:solidFill>
                <a:schemeClr val="bg1"/>
              </a:solidFill>
            </a:endParaRPr>
          </a:p>
          <a:p>
            <a:pPr algn="ctr"/>
            <a:endParaRPr lang="en-US" altLang="es-ES" sz="2400">
              <a:solidFill>
                <a:schemeClr val="bg1"/>
              </a:solidFill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7450455" y="631190"/>
            <a:ext cx="4396105" cy="4504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Implica asumir riesgos calculados, gestionar eficazmente los recursos humanos, financieros y materiales, y adaptarse r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pidamente a los cambios del entorno para alcanzar sus objetivos. En esencia, el emprendimiento es un motor de cambio y desarrollo que impulsa la innovaci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n, fomenta la competitividad y contribuye al progreso econ</a:t>
            </a:r>
            <a:r>
              <a:rPr lang="en-US" altLang="en-US" sz="2400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400" dirty="0">
                <a:solidFill>
                  <a:schemeClr val="bg1"/>
                </a:solidFill>
                <a:cs typeface="+mn-lt"/>
                <a:sym typeface="+mn-ea"/>
              </a:rPr>
              <a:t>mico y social.</a:t>
            </a:r>
            <a:endParaRPr lang="en-US" altLang="es-ES" sz="2400" dirty="0">
              <a:solidFill>
                <a:schemeClr val="bg1"/>
              </a:solidFill>
              <a:cs typeface="+mn-lt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195" y="1011555"/>
            <a:ext cx="7007860" cy="47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Es uno de los principales motores de desarrollo de las econom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as modernas. Es, tambi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é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n, la principal caracter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stica diferenciadora de los pa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ses emergentes que superan las denominadas trampas de pobreza y pasan el umbral hacia el progreso. Esto es esencial para el 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é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xito en un entorno global cada vez m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s competitivo y cambiante, ya que permite a las organizaciones adaptarse a nuevas demandas, optimizar recursos, diferenciarse frente a la competencia y responder a los desaf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os sociales y ambientales de manera efectiva. </a:t>
            </a:r>
            <a:endParaRPr lang="en-US" altLang="es-ES" sz="19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ctr"/>
            <a:endParaRPr lang="en-US" altLang="es-ES" sz="19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ctr"/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En el 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mbito del emprendimiento, la Innovaci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n no solo se refiere a la creaci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n de algo novedoso, sino tambi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é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n a la capacidad de adaptarse y evolucionar para mantener la relevancia y sostenibilidad. Este proceso puede ocurrir en diversas 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reas, como la tecnolog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a, el dise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ñ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o, la producci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n, la gesti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n, el marketing o la experiencia del cliente. La innovaci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n tambi</a:t>
            </a:r>
            <a:r>
              <a:rPr lang="en-US" altLang="en-US" sz="1900" dirty="0">
                <a:solidFill>
                  <a:schemeClr val="tx1"/>
                </a:solidFill>
                <a:cs typeface="+mn-lt"/>
                <a:sym typeface="+mn-ea"/>
              </a:rPr>
              <a:t>é</a:t>
            </a:r>
            <a:r>
              <a:rPr lang="en-US" altLang="es-ES" sz="1900" dirty="0">
                <a:solidFill>
                  <a:schemeClr val="tx1"/>
                </a:solidFill>
                <a:cs typeface="+mn-lt"/>
                <a:sym typeface="+mn-ea"/>
              </a:rPr>
              <a:t>n puede ser incremental, cuando se perfeccionan los productos o servicios de manera gradual o radical.</a:t>
            </a:r>
            <a:endParaRPr lang="en-US" altLang="es-ES" sz="19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7790180" y="0"/>
            <a:ext cx="4483735" cy="6111240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92175" y="5305270"/>
            <a:ext cx="1098446" cy="610248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7633335" y="906145"/>
            <a:ext cx="4198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es-ES" sz="2400">
              <a:solidFill>
                <a:schemeClr val="bg1"/>
              </a:solidFill>
            </a:endParaRPr>
          </a:p>
          <a:p>
            <a:pPr algn="ctr"/>
            <a:endParaRPr lang="en-US" altLang="es-ES" sz="2400">
              <a:solidFill>
                <a:schemeClr val="bg1"/>
              </a:solidFill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7979410" y="398145"/>
            <a:ext cx="391287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es-ES" b="1" dirty="0">
                <a:solidFill>
                  <a:schemeClr val="bg1"/>
                </a:solidFill>
                <a:cs typeface="+mn-lt"/>
                <a:sym typeface="+mn-ea"/>
              </a:rPr>
              <a:t>REDES Y RECURSOS DE APOYO:</a:t>
            </a:r>
            <a:endParaRPr lang="en-US" altLang="es-ES" b="1" dirty="0">
              <a:solidFill>
                <a:schemeClr val="bg1"/>
              </a:solidFill>
              <a:cs typeface="+mn-lt"/>
            </a:endParaRPr>
          </a:p>
          <a:p>
            <a:pPr algn="just"/>
            <a:endParaRPr lang="en-US" altLang="es-ES" b="1" dirty="0">
              <a:solidFill>
                <a:schemeClr val="bg1"/>
              </a:solidFill>
              <a:cs typeface="+mn-lt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s-ES" b="1" dirty="0">
                <a:solidFill>
                  <a:schemeClr val="bg1"/>
                </a:solidFill>
                <a:cs typeface="+mn-lt"/>
                <a:sym typeface="+mn-ea"/>
              </a:rPr>
              <a:t>Startup Weekend: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 Eventos globales para la creaci</a:t>
            </a:r>
            <a:r>
              <a:rPr lang="en-US" altLang="en-US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n de startups en 54 horas.</a:t>
            </a:r>
            <a:endParaRPr lang="en-US" altLang="es-ES" dirty="0">
              <a:solidFill>
                <a:schemeClr val="bg1"/>
              </a:solidFill>
              <a:cs typeface="+mn-lt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s-ES" b="1" dirty="0">
                <a:solidFill>
                  <a:schemeClr val="bg1"/>
                </a:solidFill>
                <a:cs typeface="+mn-lt"/>
                <a:sym typeface="+mn-ea"/>
              </a:rPr>
              <a:t>iNNpulsa Colombia: 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Plataforma del gobierno colombiano para promover emprendimientos de alto impacto.</a:t>
            </a:r>
            <a:endParaRPr lang="en-US" altLang="es-ES" dirty="0">
              <a:solidFill>
                <a:schemeClr val="bg1"/>
              </a:solidFill>
              <a:cs typeface="+mn-lt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bg1"/>
                </a:solidFill>
                <a:cs typeface="+mn-lt"/>
                <a:sym typeface="+mn-ea"/>
              </a:rPr>
              <a:t></a:t>
            </a:r>
            <a:r>
              <a:rPr lang="en-US" altLang="es-ES" b="1" dirty="0">
                <a:solidFill>
                  <a:schemeClr val="bg1"/>
                </a:solidFill>
                <a:cs typeface="+mn-lt"/>
                <a:sym typeface="+mn-ea"/>
              </a:rPr>
              <a:t>Endeavor: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 Red global de mentores para emprendedores de alto impacto.</a:t>
            </a:r>
            <a:endParaRPr lang="en-US" altLang="es-ES" dirty="0">
              <a:solidFill>
                <a:schemeClr val="bg1"/>
              </a:solidFill>
              <a:cs typeface="+mn-lt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bg1"/>
                </a:solidFill>
                <a:cs typeface="+mn-lt"/>
                <a:sym typeface="+mn-ea"/>
              </a:rPr>
              <a:t></a:t>
            </a:r>
            <a:r>
              <a:rPr lang="en-US" altLang="es-ES" b="1" dirty="0">
                <a:solidFill>
                  <a:schemeClr val="bg1"/>
                </a:solidFill>
                <a:cs typeface="+mn-lt"/>
                <a:sym typeface="+mn-ea"/>
              </a:rPr>
              <a:t>Red EmprendeSUR: 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Comunidad de investigadores y emprendedores de Am</a:t>
            </a:r>
            <a:r>
              <a:rPr lang="en-US" altLang="en-US" dirty="0">
                <a:solidFill>
                  <a:schemeClr val="bg1"/>
                </a:solidFill>
                <a:cs typeface="+mn-lt"/>
                <a:sym typeface="+mn-ea"/>
              </a:rPr>
              <a:t>é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rica Latina.</a:t>
            </a:r>
            <a:endParaRPr lang="en-US" altLang="es-ES" dirty="0">
              <a:solidFill>
                <a:schemeClr val="bg1"/>
              </a:solidFill>
              <a:cs typeface="+mn-lt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dirty="0">
                <a:solidFill>
                  <a:schemeClr val="bg1"/>
                </a:solidFill>
                <a:cs typeface="+mn-lt"/>
                <a:sym typeface="+mn-ea"/>
              </a:rPr>
              <a:t></a:t>
            </a:r>
            <a:r>
              <a:rPr lang="en-US" altLang="es-ES" b="1" dirty="0">
                <a:solidFill>
                  <a:schemeClr val="bg1"/>
                </a:solidFill>
                <a:cs typeface="+mn-lt"/>
                <a:sym typeface="+mn-ea"/>
              </a:rPr>
              <a:t>Kauffman Foundation: 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Promueve la educaci</a:t>
            </a:r>
            <a:r>
              <a:rPr lang="en-US" altLang="en-US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dirty="0">
                <a:solidFill>
                  <a:schemeClr val="bg1"/>
                </a:solidFill>
                <a:cs typeface="+mn-lt"/>
                <a:sym typeface="+mn-ea"/>
              </a:rPr>
              <a:t>n emprendedora y el acceso a herramientas de apoyo.</a:t>
            </a:r>
            <a:endParaRPr lang="en-US" altLang="es-ES" dirty="0">
              <a:solidFill>
                <a:schemeClr val="bg1"/>
              </a:solidFill>
              <a:cs typeface="+mn-lt"/>
              <a:sym typeface="+mn-ea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2216785" y="303530"/>
            <a:ext cx="523303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altLang="en-US" sz="3200" b="1" dirty="0">
                <a:solidFill>
                  <a:schemeClr val="tx1"/>
                </a:solidFill>
                <a:cs typeface="+mn-lt"/>
              </a:rPr>
              <a:t>¿</a:t>
            </a:r>
            <a:r>
              <a:rPr lang="en-US" altLang="es-ES" sz="3200" b="1" dirty="0">
                <a:solidFill>
                  <a:schemeClr val="tx1"/>
                </a:solidFill>
                <a:cs typeface="+mn-lt"/>
              </a:rPr>
              <a:t>QUE ES LA INNOVACI</a:t>
            </a:r>
            <a:r>
              <a:rPr lang="en-US" altLang="en-US" sz="3200" b="1" dirty="0">
                <a:solidFill>
                  <a:schemeClr val="tx1"/>
                </a:solidFill>
                <a:cs typeface="+mn-lt"/>
              </a:rPr>
              <a:t>Ó</a:t>
            </a:r>
            <a:r>
              <a:rPr lang="en-US" altLang="es-ES" sz="3200" b="1" dirty="0">
                <a:solidFill>
                  <a:schemeClr val="tx1"/>
                </a:solidFill>
                <a:cs typeface="+mn-lt"/>
              </a:rPr>
              <a:t>N?</a:t>
            </a:r>
            <a:endParaRPr lang="en-US" altLang="es-ES" sz="3200" b="1" dirty="0">
              <a:solidFill>
                <a:schemeClr val="tx1"/>
              </a:solidFill>
              <a:cs typeface="+mn-lt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9490" y="377825"/>
            <a:ext cx="56038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altLang="en-US" sz="3200" b="1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DATOS HISTÓRICOS</a:t>
            </a:r>
            <a:endParaRPr lang="en-US" altLang="es-ES" sz="2400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1028065" y="1120140"/>
            <a:ext cx="6067425" cy="4497705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16" y="275114"/>
            <a:ext cx="1292618" cy="718121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7633335" y="906145"/>
            <a:ext cx="4198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es-ES" sz="2400">
              <a:solidFill>
                <a:schemeClr val="bg1"/>
              </a:solidFill>
            </a:endParaRPr>
          </a:p>
          <a:p>
            <a:pPr algn="ctr"/>
            <a:endParaRPr lang="en-US" altLang="es-ES" sz="2400">
              <a:solidFill>
                <a:schemeClr val="bg1"/>
              </a:solidFill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7299960" y="1182370"/>
            <a:ext cx="4420235" cy="4371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Esta recopilaci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de datos fue basada en el Proyecto GEM (Global Entrepreneurship Monitor) donde nos hablan sobre la actividad emprendedora y empresarial en m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s de 60 pa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ses a nivel mundial. Colombia viene participando en dicho proyecto desde el 2006 bajo la coordinaci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nacional del consorcio GEM Colombia, conformado por las universidades ICESI, Javeriana de Cali, Universidad del Norte, Universidad EAN, Universidad Cooperativa de Colombia, CECAR y la Corporaci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Universitaria americana de Barranquilla.</a:t>
            </a:r>
            <a:endParaRPr lang="en-US" altLang="es-ES" sz="20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11" name="Cuadro de texto 10"/>
          <p:cNvSpPr txBox="1"/>
          <p:nvPr/>
        </p:nvSpPr>
        <p:spPr>
          <a:xfrm>
            <a:off x="1161415" y="1245870"/>
            <a:ext cx="5736590" cy="4371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Gr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fica </a:t>
            </a:r>
            <a:r>
              <a:rPr lang="es-CO" altLang="en-US" sz="2200" b="1" dirty="0">
                <a:solidFill>
                  <a:schemeClr val="bg1"/>
                </a:solidFill>
                <a:cs typeface="+mn-lt"/>
                <a:sym typeface="+mn-ea"/>
              </a:rPr>
              <a:t>1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: Datos Hist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ó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ricos sobre la </a:t>
            </a:r>
            <a:endParaRPr lang="en-US" altLang="es-ES" sz="2200" b="1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Actividad Emprendedora (2014-2018)</a:t>
            </a:r>
            <a:endParaRPr lang="en-US" altLang="es-ES" sz="2200" b="1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10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sz="2000" b="1" dirty="0">
                <a:solidFill>
                  <a:schemeClr val="bg1"/>
                </a:solidFill>
                <a:cs typeface="+mn-lt"/>
                <a:sym typeface="+mn-ea"/>
              </a:rPr>
              <a:t>Fuente:</a:t>
            </a:r>
            <a:r>
              <a:rPr lang="en-US" altLang="es-ES" sz="2000" dirty="0">
                <a:solidFill>
                  <a:schemeClr val="bg1"/>
                </a:solidFill>
                <a:cs typeface="+mn-lt"/>
                <a:sym typeface="+mn-ea"/>
              </a:rPr>
              <a:t> GEM 2018</a:t>
            </a:r>
            <a:endParaRPr lang="en-US" altLang="es-ES" sz="2000" dirty="0">
              <a:solidFill>
                <a:schemeClr val="bg1"/>
              </a:solidFill>
              <a:cs typeface="+mn-lt"/>
              <a:sym typeface="+mn-ea"/>
            </a:endParaRPr>
          </a:p>
        </p:txBody>
      </p:sp>
      <p:pic>
        <p:nvPicPr>
          <p:cNvPr id="3" name="Imagen 3"/>
          <p:cNvPicPr>
            <a:picLocks noChangeAspect="1"/>
          </p:cNvPicPr>
          <p:nvPr/>
        </p:nvPicPr>
        <p:blipFill>
          <a:blip r:embed="rId4"/>
          <a:srcRect l="26373" t="26967" r="15530" b="23644"/>
          <a:stretch>
            <a:fillRect/>
          </a:stretch>
        </p:blipFill>
        <p:spPr>
          <a:xfrm>
            <a:off x="1209040" y="2176780"/>
            <a:ext cx="5736590" cy="284099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4270" y="1277620"/>
            <a:ext cx="10062210" cy="43999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Se creo una p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gina web con un formulario para la estimaci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de emprendimiento por cantidad de personas y por tipo de emprendimiento. Igualmente, esta p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gina tiene un c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lculo del nivel de capacidad de innovaci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y emprendimiento que tiene la persona. Para interactuar, el usuario deber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 realizar la elecci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de opciones (solo dar click, no se ingresar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 informaci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n) de responder algunas preguntas, cada una de las cuales tendr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 un peso sobre el total y este contiene la f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rmula que arroja el resultado de la capacidad de emprendimiento o innovaci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que tiene el personal que haga la encuesta.</a:t>
            </a:r>
            <a:endParaRPr lang="en-US" altLang="es-ES" sz="20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ctr"/>
            <a:endParaRPr lang="en-US" altLang="es-ES" sz="2000" dirty="0">
              <a:solidFill>
                <a:schemeClr val="tx1"/>
              </a:solidFill>
              <a:cs typeface="+mn-lt"/>
              <a:sym typeface="+mn-ea"/>
            </a:endParaRPr>
          </a:p>
          <a:p>
            <a:pPr algn="ctr"/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Dicho formulario se adquiri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 de https://www.tumblr.com/kastika/153430996637/14-preguntas-para-medir-tu-innovaci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n, donde uno si tuviera que sintetizar las razones por las cuales alguien es innovador, recurrir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a a 14 preguntas cuyas respuestas afirmativas son una se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ñ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al contundente. Estas preguntas est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dirigidas a un hipot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é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tico l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der de empresa, pyme o proyecto social; pero tambi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é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son 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ú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tiles a quien desee determinar el nivel de innovaci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 en un estudio de profesionales, un grupo art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stico o un equipo de investigaci</a:t>
            </a:r>
            <a:r>
              <a:rPr lang="en-US" altLang="en-US" sz="2000" dirty="0">
                <a:solidFill>
                  <a:schemeClr val="tx1"/>
                </a:solidFill>
                <a:cs typeface="+mn-lt"/>
                <a:sym typeface="+mn-ea"/>
              </a:rPr>
              <a:t>ó</a:t>
            </a:r>
            <a:r>
              <a:rPr lang="en-US" altLang="es-ES" sz="2000" dirty="0">
                <a:solidFill>
                  <a:schemeClr val="tx1"/>
                </a:solidFill>
                <a:cs typeface="+mn-lt"/>
                <a:sym typeface="+mn-ea"/>
              </a:rPr>
              <a:t>n.</a:t>
            </a:r>
            <a:endParaRPr lang="en-US" altLang="es-ES" sz="20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2344420" y="567055"/>
            <a:ext cx="8412480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en-US" altLang="es-ES" sz="30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FORMULARIO DEL INDICE DE INNOVACI</a:t>
            </a:r>
            <a:r>
              <a:rPr lang="en-US" altLang="en-US" sz="30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Ó</a:t>
            </a:r>
            <a:r>
              <a:rPr lang="en-US" altLang="es-ES" sz="3000" dirty="0">
                <a:solidFill>
                  <a:schemeClr val="tx1"/>
                </a:solidFill>
                <a:latin typeface="Segoe UI Black" panose="020B0A02040204020203" charset="0"/>
                <a:cs typeface="Segoe UI Black" panose="020B0A02040204020203" charset="0"/>
              </a:rPr>
              <a:t>N</a:t>
            </a:r>
            <a:endParaRPr lang="en-US" altLang="es-ES" sz="3000" dirty="0">
              <a:solidFill>
                <a:schemeClr val="tx1"/>
              </a:solidFill>
              <a:latin typeface="Segoe UI Black" panose="020B0A02040204020203" charset="0"/>
              <a:cs typeface="Segoe UI Black" panose="020B0A02040204020203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3035" y="377825"/>
            <a:ext cx="69456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altLang="en-US" sz="3200" b="1" dirty="0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EMPRENDIMIENTO FEMENINO</a:t>
            </a:r>
            <a:endParaRPr lang="en-US" altLang="es-ES" sz="2400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5175885" y="1120140"/>
            <a:ext cx="6067425" cy="4800600"/>
          </a:xfrm>
          <a:prstGeom prst="roundRect">
            <a:avLst>
              <a:gd name="adj" fmla="val 0"/>
            </a:avLst>
          </a:prstGeom>
          <a:solidFill>
            <a:srgbClr val="00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016" y="275114"/>
            <a:ext cx="1292618" cy="718121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7633335" y="906145"/>
            <a:ext cx="4198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es-ES" sz="2400">
              <a:solidFill>
                <a:schemeClr val="bg1"/>
              </a:solidFill>
            </a:endParaRPr>
          </a:p>
          <a:p>
            <a:pPr algn="ctr"/>
            <a:endParaRPr lang="en-US" altLang="es-ES" sz="2400">
              <a:solidFill>
                <a:schemeClr val="bg1"/>
              </a:solidFill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830580" y="1215390"/>
            <a:ext cx="3573780" cy="4180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400" dirty="0">
                <a:solidFill>
                  <a:schemeClr val="tx1"/>
                </a:solidFill>
                <a:cs typeface="+mn-lt"/>
                <a:sym typeface="+mn-ea"/>
              </a:rPr>
              <a:t>Se creo un Gr</a:t>
            </a:r>
            <a:r>
              <a:rPr lang="en-US" altLang="en-US" sz="24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400" dirty="0">
                <a:solidFill>
                  <a:schemeClr val="tx1"/>
                </a:solidFill>
                <a:cs typeface="+mn-lt"/>
                <a:sym typeface="+mn-ea"/>
              </a:rPr>
              <a:t>fico de Barras donde se muestra los niveles de emprendimiento llevado a cabo por mujeres en distintas partes del mundo, estratificado por pa</a:t>
            </a:r>
            <a:r>
              <a:rPr lang="en-US" altLang="en-US" sz="24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400" dirty="0">
                <a:solidFill>
                  <a:schemeClr val="tx1"/>
                </a:solidFill>
                <a:cs typeface="+mn-lt"/>
                <a:sym typeface="+mn-ea"/>
              </a:rPr>
              <a:t>ses, evidenciando que en los pa</a:t>
            </a:r>
            <a:r>
              <a:rPr lang="en-US" altLang="en-US" sz="2400" dirty="0">
                <a:solidFill>
                  <a:schemeClr val="tx1"/>
                </a:solidFill>
                <a:cs typeface="+mn-lt"/>
                <a:sym typeface="+mn-ea"/>
              </a:rPr>
              <a:t>í</a:t>
            </a:r>
            <a:r>
              <a:rPr lang="en-US" altLang="es-ES" sz="2400" dirty="0">
                <a:solidFill>
                  <a:schemeClr val="tx1"/>
                </a:solidFill>
                <a:cs typeface="+mn-lt"/>
                <a:sym typeface="+mn-ea"/>
              </a:rPr>
              <a:t>ses del continente europeo hay m</a:t>
            </a:r>
            <a:r>
              <a:rPr lang="en-US" altLang="en-US" sz="24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400" dirty="0">
                <a:solidFill>
                  <a:schemeClr val="tx1"/>
                </a:solidFill>
                <a:cs typeface="+mn-lt"/>
                <a:sym typeface="+mn-ea"/>
              </a:rPr>
              <a:t>s nivel que en </a:t>
            </a:r>
            <a:r>
              <a:rPr lang="en-US" altLang="en-US" sz="2400" dirty="0">
                <a:solidFill>
                  <a:schemeClr val="tx1"/>
                </a:solidFill>
                <a:cs typeface="+mn-lt"/>
                <a:sym typeface="+mn-ea"/>
              </a:rPr>
              <a:t>á</a:t>
            </a:r>
            <a:r>
              <a:rPr lang="en-US" altLang="es-ES" sz="2400" dirty="0">
                <a:solidFill>
                  <a:schemeClr val="tx1"/>
                </a:solidFill>
                <a:cs typeface="+mn-lt"/>
                <a:sym typeface="+mn-ea"/>
              </a:rPr>
              <a:t>merica.</a:t>
            </a:r>
            <a:endParaRPr lang="en-US" altLang="es-ES" sz="2400" dirty="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11" name="Cuadro de texto 10"/>
          <p:cNvSpPr txBox="1"/>
          <p:nvPr/>
        </p:nvSpPr>
        <p:spPr>
          <a:xfrm>
            <a:off x="5340985" y="1245870"/>
            <a:ext cx="5736590" cy="4371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Gr</a:t>
            </a:r>
            <a:r>
              <a:rPr lang="en-US" altLang="en-US" sz="2200" b="1" dirty="0">
                <a:solidFill>
                  <a:schemeClr val="bg1"/>
                </a:solidFill>
                <a:cs typeface="+mn-lt"/>
                <a:sym typeface="+mn-ea"/>
              </a:rPr>
              <a:t>á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fica </a:t>
            </a:r>
            <a:r>
              <a:rPr lang="es-CO" altLang="en-US" sz="2200" b="1" dirty="0">
                <a:solidFill>
                  <a:schemeClr val="bg1"/>
                </a:solidFill>
                <a:cs typeface="+mn-lt"/>
                <a:sym typeface="+mn-ea"/>
              </a:rPr>
              <a:t>2</a:t>
            </a:r>
            <a:r>
              <a:rPr lang="en-US" altLang="es-ES" sz="2200" b="1" dirty="0">
                <a:solidFill>
                  <a:schemeClr val="bg1"/>
                </a:solidFill>
                <a:cs typeface="+mn-lt"/>
                <a:sym typeface="+mn-ea"/>
              </a:rPr>
              <a:t>: Niveles en Porcentaje del Emprendimiento Femenino en el Mundo</a:t>
            </a:r>
            <a:endParaRPr lang="en-US" altLang="es-ES" sz="2200" b="1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2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endParaRPr lang="en-US" altLang="es-ES" sz="1200" dirty="0">
              <a:solidFill>
                <a:schemeClr val="bg1"/>
              </a:solidFill>
              <a:cs typeface="+mn-lt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en-US" altLang="es-ES" sz="2000" b="1" dirty="0">
                <a:solidFill>
                  <a:schemeClr val="bg1"/>
                </a:solidFill>
                <a:cs typeface="+mn-lt"/>
                <a:sym typeface="+mn-ea"/>
              </a:rPr>
              <a:t>Fuente:</a:t>
            </a:r>
            <a:r>
              <a:rPr lang="en-US" altLang="es-ES" sz="2000" dirty="0">
                <a:solidFill>
                  <a:schemeClr val="bg1"/>
                </a:solidFill>
                <a:cs typeface="+mn-lt"/>
                <a:sym typeface="+mn-ea"/>
              </a:rPr>
              <a:t> https://www.kaggle.com/code/manolorodriguez/emprendimiento-de-mujeres-y-fuerza-laboral/notebook </a:t>
            </a:r>
            <a:endParaRPr lang="en-US" altLang="es-ES" sz="2000" dirty="0">
              <a:solidFill>
                <a:schemeClr val="bg1"/>
              </a:solidFill>
              <a:cs typeface="+mn-lt"/>
              <a:sym typeface="+mn-ea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rcRect l="20390" t="15048" r="2590" b="21378"/>
          <a:stretch>
            <a:fillRect/>
          </a:stretch>
        </p:blipFill>
        <p:spPr>
          <a:xfrm>
            <a:off x="5340985" y="2107565"/>
            <a:ext cx="5692775" cy="26428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ARTICULATE_SLIDE_THUMBNAIL_REFRESH" val="1"/>
</p:tagLst>
</file>

<file path=ppt/tags/tag10.xml><?xml version="1.0" encoding="utf-8"?>
<p:tagLst xmlns:p="http://schemas.openxmlformats.org/presentationml/2006/main">
  <p:tag name="ARTICULATE_SLIDE_THUMBNAIL_REFRESH" val="1"/>
</p:tagLst>
</file>

<file path=ppt/tags/tag11.xml><?xml version="1.0" encoding="utf-8"?>
<p:tagLst xmlns:p="http://schemas.openxmlformats.org/presentationml/2006/main">
  <p:tag name="ARTICULATE_SLIDE_THUMBNAIL_REFRESH" val="1"/>
</p:tagLst>
</file>

<file path=ppt/tags/tag12.xml><?xml version="1.0" encoding="utf-8"?>
<p:tagLst xmlns:p="http://schemas.openxmlformats.org/presentationml/2006/main">
  <p:tag name="ARTICULATE_SLIDE_THUMBNAIL_REFRESH" val="1"/>
</p:tagLst>
</file>

<file path=ppt/tags/tag13.xml><?xml version="1.0" encoding="utf-8"?>
<p:tagLst xmlns:p="http://schemas.openxmlformats.org/presentationml/2006/main">
  <p:tag name="ARTICULATE_SLIDE_THUMBNAIL_REFRESH" val="1"/>
</p:tagLst>
</file>

<file path=ppt/tags/tag14.xml><?xml version="1.0" encoding="utf-8"?>
<p:tagLst xmlns:p="http://schemas.openxmlformats.org/presentationml/2006/main">
  <p:tag name="ARTICULATE_SLIDE_THUMBNAIL_REFRESH" val="1"/>
</p:tagLst>
</file>

<file path=ppt/tags/tag15.xml><?xml version="1.0" encoding="utf-8"?>
<p:tagLst xmlns:p="http://schemas.openxmlformats.org/presentationml/2006/main">
  <p:tag name="ARTICULATE_SLIDE_THUMBNAIL_REFRESH" val="1"/>
</p:tagLst>
</file>

<file path=ppt/tags/tag16.xml><?xml version="1.0" encoding="utf-8"?>
<p:tagLst xmlns:p="http://schemas.openxmlformats.org/presentationml/2006/main">
  <p:tag name="ARTICULATE_SLIDE_THUMBNAIL_REFRESH" val="1"/>
</p:tagLst>
</file>

<file path=ppt/tags/tag17.xml><?xml version="1.0" encoding="utf-8"?>
<p:tagLst xmlns:p="http://schemas.openxmlformats.org/presentationml/2006/main">
  <p:tag name="ARTICULATE_SLIDE_THUMBNAIL_REFRESH" val="1"/>
</p:tagLst>
</file>

<file path=ppt/tags/tag18.xml><?xml version="1.0" encoding="utf-8"?>
<p:tagLst xmlns:p="http://schemas.openxmlformats.org/presentationml/2006/main">
  <p:tag name="ARTICULATE_SLIDE_THUMBNAIL_REFRESH" val="1"/>
</p:tagLst>
</file>

<file path=ppt/tags/tag19.xml><?xml version="1.0" encoding="utf-8"?>
<p:tagLst xmlns:p="http://schemas.openxmlformats.org/presentationml/2006/main">
  <p:tag name="ARTICULATE_SLIDE_THUMBNAIL_REFRESH" val="1"/>
</p:tagLst>
</file>

<file path=ppt/tags/tag2.xml><?xml version="1.0" encoding="utf-8"?>
<p:tagLst xmlns:p="http://schemas.openxmlformats.org/presentationml/2006/main">
  <p:tag name="ARTICULATE_SLIDE_THUMBNAIL_REFRESH" val="1"/>
</p:tagLst>
</file>

<file path=ppt/tags/tag20.xml><?xml version="1.0" encoding="utf-8"?>
<p:tagLst xmlns:p="http://schemas.openxmlformats.org/presentationml/2006/main">
  <p:tag name="ARTICULATE_SLIDE_COUNT" val="7"/>
  <p:tag name="ARTICULATE_PROJECT_OPEN" val="0"/>
</p:tagLst>
</file>

<file path=ppt/tags/tag3.xml><?xml version="1.0" encoding="utf-8"?>
<p:tagLst xmlns:p="http://schemas.openxmlformats.org/presentationml/2006/main">
  <p:tag name="ARTICULATE_SLIDE_THUMBNAIL_REFRESH" val="1"/>
</p:tagLst>
</file>

<file path=ppt/tags/tag4.xml><?xml version="1.0" encoding="utf-8"?>
<p:tagLst xmlns:p="http://schemas.openxmlformats.org/presentationml/2006/main">
  <p:tag name="ARTICULATE_SLIDE_THUMBNAIL_REFRESH" val="1"/>
</p:tagLst>
</file>

<file path=ppt/tags/tag5.xml><?xml version="1.0" encoding="utf-8"?>
<p:tagLst xmlns:p="http://schemas.openxmlformats.org/presentationml/2006/main">
  <p:tag name="ARTICULATE_SLIDE_THUMBNAIL_REFRESH" val="1"/>
</p:tagLst>
</file>

<file path=ppt/tags/tag6.xml><?xml version="1.0" encoding="utf-8"?>
<p:tagLst xmlns:p="http://schemas.openxmlformats.org/presentationml/2006/main">
  <p:tag name="ARTICULATE_SLIDE_THUMBNAIL_REFRESH" val="1"/>
</p:tagLst>
</file>

<file path=ppt/tags/tag7.xml><?xml version="1.0" encoding="utf-8"?>
<p:tagLst xmlns:p="http://schemas.openxmlformats.org/presentationml/2006/main">
  <p:tag name="ARTICULATE_SLIDE_THUMBNAIL_REFRESH" val="1"/>
</p:tagLst>
</file>

<file path=ppt/tags/tag8.xml><?xml version="1.0" encoding="utf-8"?>
<p:tagLst xmlns:p="http://schemas.openxmlformats.org/presentationml/2006/main">
  <p:tag name="ARTICULATE_SLIDE_THUMBNAIL_REFRESH" val="1"/>
</p:tagLst>
</file>

<file path=ppt/tags/tag9.xml><?xml version="1.0" encoding="utf-8"?>
<p:tagLst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LINDO LINDO">
      <a:dk1>
        <a:sysClr val="windowText" lastClr="000000"/>
      </a:dk1>
      <a:lt1>
        <a:sysClr val="window" lastClr="FFFFFF"/>
      </a:lt1>
      <a:dk2>
        <a:srgbClr val="142F50"/>
      </a:dk2>
      <a:lt2>
        <a:srgbClr val="F9F8F3"/>
      </a:lt2>
      <a:accent1>
        <a:srgbClr val="38A4D4"/>
      </a:accent1>
      <a:accent2>
        <a:srgbClr val="F6F25C"/>
      </a:accent2>
      <a:accent3>
        <a:srgbClr val="FCA810"/>
      </a:accent3>
      <a:accent4>
        <a:srgbClr val="EF255F"/>
      </a:accent4>
      <a:accent5>
        <a:srgbClr val="22B183"/>
      </a:accent5>
      <a:accent6>
        <a:srgbClr val="8C54B6"/>
      </a:accent6>
      <a:hlink>
        <a:srgbClr val="39BCD2"/>
      </a:hlink>
      <a:folHlink>
        <a:srgbClr val="8963A7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LINDO LINDO">
      <a:dk1>
        <a:sysClr val="windowText" lastClr="000000"/>
      </a:dk1>
      <a:lt1>
        <a:sysClr val="window" lastClr="FFFFFF"/>
      </a:lt1>
      <a:dk2>
        <a:srgbClr val="142F50"/>
      </a:dk2>
      <a:lt2>
        <a:srgbClr val="F9F8F3"/>
      </a:lt2>
      <a:accent1>
        <a:srgbClr val="38A4D4"/>
      </a:accent1>
      <a:accent2>
        <a:srgbClr val="F6F25C"/>
      </a:accent2>
      <a:accent3>
        <a:srgbClr val="FCA810"/>
      </a:accent3>
      <a:accent4>
        <a:srgbClr val="EF255F"/>
      </a:accent4>
      <a:accent5>
        <a:srgbClr val="22B183"/>
      </a:accent5>
      <a:accent6>
        <a:srgbClr val="8C54B6"/>
      </a:accent6>
      <a:hlink>
        <a:srgbClr val="39BCD2"/>
      </a:hlink>
      <a:folHlink>
        <a:srgbClr val="8963A7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10706</Words>
  <Application>WPS Presentation</Application>
  <PresentationFormat>Widescreen</PresentationFormat>
  <Paragraphs>214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SimSun</vt:lpstr>
      <vt:lpstr>Wingdings</vt:lpstr>
      <vt:lpstr>Arial Black</vt:lpstr>
      <vt:lpstr>Roboto Black</vt:lpstr>
      <vt:lpstr>Roboto</vt:lpstr>
      <vt:lpstr>Segoe UI Black</vt:lpstr>
      <vt:lpstr>Exo</vt:lpstr>
      <vt:lpstr>Segoe Print</vt:lpstr>
      <vt:lpstr>Bahnschrift SemiBold</vt:lpstr>
      <vt:lpstr>Microsoft YaHei</vt:lpstr>
      <vt:lpstr>Arial Unicode MS</vt:lpstr>
      <vt:lpstr>Calibri Light</vt:lpstr>
      <vt:lpstr>Calibri</vt:lpstr>
      <vt:lpstr>Wingdings</vt:lpstr>
      <vt:lpstr>Arial Black</vt:lpstr>
      <vt:lpstr>Times New Roman</vt:lpstr>
      <vt:lpstr>Calibri</vt:lpstr>
      <vt:lpstr>Tema de Office</vt:lpstr>
      <vt:lpstr>1_Tema de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INTRODUCTORIO SEMANA 1</dc:title>
  <dc:creator>Ana Maria Salazar</dc:creator>
  <cp:lastModifiedBy>TNMusic</cp:lastModifiedBy>
  <cp:revision>60</cp:revision>
  <dcterms:created xsi:type="dcterms:W3CDTF">2024-01-29T20:34:00Z</dcterms:created>
  <dcterms:modified xsi:type="dcterms:W3CDTF">2024-12-07T15:19:10Z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D82F9886-3FD5-42EB-B509-1BFBAE8A1A25</vt:lpwstr>
  </property>
  <property fmtid="{D5CDD505-2E9C-101B-9397-08002B2CF9AE}" pid="3" name="ArticulatePath">
    <vt:lpwstr>Semana1_Videoclase_empaquesyembalajes_V3_David</vt:lpwstr>
  </property>
  <property fmtid="{D5CDD505-2E9C-101B-9397-08002B2CF9AE}" pid="4" name="ICV">
    <vt:lpwstr>42CC050098884761B8648D62392F22AC_12</vt:lpwstr>
  </property>
  <property fmtid="{D5CDD505-2E9C-101B-9397-08002B2CF9AE}" pid="5" name="KSOProductBuildVer">
    <vt:lpwstr>3082-12.2.0.18911</vt:lpwstr>
  </property>
</Properties>
</file>